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4" r:id="rId2"/>
    <p:sldId id="643" r:id="rId3"/>
    <p:sldId id="637" r:id="rId4"/>
    <p:sldId id="641" r:id="rId5"/>
    <p:sldId id="628" r:id="rId6"/>
    <p:sldId id="624" r:id="rId7"/>
    <p:sldId id="615" r:id="rId8"/>
    <p:sldId id="616" r:id="rId9"/>
    <p:sldId id="617" r:id="rId10"/>
    <p:sldId id="458" r:id="rId11"/>
    <p:sldId id="627" r:id="rId12"/>
    <p:sldId id="649" r:id="rId13"/>
    <p:sldId id="638" r:id="rId14"/>
    <p:sldId id="636" r:id="rId15"/>
    <p:sldId id="635" r:id="rId16"/>
    <p:sldId id="644" r:id="rId17"/>
    <p:sldId id="648" r:id="rId18"/>
    <p:sldId id="640" r:id="rId19"/>
    <p:sldId id="655" r:id="rId20"/>
    <p:sldId id="656" r:id="rId21"/>
    <p:sldId id="657" r:id="rId22"/>
    <p:sldId id="658" r:id="rId23"/>
    <p:sldId id="645" r:id="rId24"/>
    <p:sldId id="630" r:id="rId25"/>
    <p:sldId id="263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kumente%20und%20Einstellungen\FellHaMa11\Lokale%20Einstellungen\Temporary%20Internet%20Files\Content.Outlook\SJHV77MY\Grafik%20zur%20Entwicklung%202011-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B&#252;ro\15.%20Praktikanten\33.%20Georg\Photovoltaik%20Verg&#252;tung%20Dach%20&#252;ber%201%20MW%20%20und%20Offshore%202004%20-%202013_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de-DE" sz="2000">
                <a:solidFill>
                  <a:srgbClr val="006600"/>
                </a:solidFill>
              </a:defRPr>
            </a:pPr>
            <a:r>
              <a:rPr lang="en-US" sz="2000" b="1" i="0" baseline="0">
                <a:solidFill>
                  <a:srgbClr val="006600"/>
                </a:solidFill>
              </a:rPr>
              <a:t>Haushalts-Strompreisanstieg von 2011 auf 2012  in  Cent/kWh (brutto)</a:t>
            </a:r>
            <a:endParaRPr lang="de-DE" sz="2000">
              <a:solidFill>
                <a:srgbClr val="006600"/>
              </a:solidFill>
            </a:endParaRPr>
          </a:p>
        </c:rich>
      </c:tx>
      <c:layout>
        <c:manualLayout>
          <c:xMode val="edge"/>
          <c:yMode val="edge"/>
          <c:x val="0.11658333333333333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9.9422462817147866E-2"/>
          <c:y val="0.12291241372606201"/>
          <c:w val="0.90006838423348234"/>
          <c:h val="0.74628236285279159"/>
        </c:manualLayout>
      </c:layout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-4.1666666666666918E-3"/>
                  <c:y val="6.1728395061728392E-3"/>
                </c:manualLayout>
              </c:layout>
              <c:tx>
                <c:rich>
                  <a:bodyPr/>
                  <a:lstStyle/>
                  <a:p>
                    <a:r>
                      <a:rPr>
                        <a:solidFill>
                          <a:srgbClr val="006600"/>
                        </a:solidFill>
                      </a:rPr>
                      <a:t>0,937</a:t>
                    </a:r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1.3638187267989981E-3"/>
                  <c:y val="-4.3760102726038912E-2"/>
                </c:manualLayout>
              </c:layout>
              <c:tx>
                <c:rich>
                  <a:bodyPr/>
                  <a:lstStyle/>
                  <a:p>
                    <a:r>
                      <a:rPr>
                        <a:solidFill>
                          <a:srgbClr val="006600"/>
                        </a:solidFill>
                      </a:rPr>
                      <a:t>0,0714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2.7276374535980612E-3"/>
                  <c:y val="-2.6173237354216707E-2"/>
                </c:manualLayout>
              </c:layout>
              <c:tx>
                <c:rich>
                  <a:bodyPr/>
                  <a:lstStyle/>
                  <a:p>
                    <a:r>
                      <a:rPr>
                        <a:solidFill>
                          <a:srgbClr val="006600"/>
                        </a:solidFill>
                      </a:rPr>
                      <a:t>0,0238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de-DE" sz="1600" baseline="0"/>
                </a:pPr>
                <a:endParaRPr lang="de-DE"/>
              </a:p>
            </c:txPr>
            <c:dLblPos val="inEnd"/>
            <c:showVal val="1"/>
          </c:dLbls>
          <c:cat>
            <c:strRef>
              <c:f>Daten!$A$34:$A$36</c:f>
              <c:strCache>
                <c:ptCount val="3"/>
                <c:pt idx="0">
                  <c:v>Haushaltsstrompreis-Anstieg 2012</c:v>
                </c:pt>
                <c:pt idx="1">
                  <c:v>Anstieg EEG-Umlage</c:v>
                </c:pt>
                <c:pt idx="2">
                  <c:v>Anstieg EEG-Anlagenvergütung</c:v>
                </c:pt>
              </c:strCache>
            </c:strRef>
          </c:cat>
          <c:val>
            <c:numRef>
              <c:f>Daten!$B$34:$B$36</c:f>
              <c:numCache>
                <c:formatCode>General</c:formatCode>
                <c:ptCount val="3"/>
                <c:pt idx="0" formatCode="0.000">
                  <c:v>0.93680000000000163</c:v>
                </c:pt>
                <c:pt idx="1">
                  <c:v>7.1400000000000061E-2</c:v>
                </c:pt>
                <c:pt idx="2">
                  <c:v>2.3800000000000019E-2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cat>
            <c:strRef>
              <c:f>Daten!$A$34:$A$36</c:f>
              <c:strCache>
                <c:ptCount val="3"/>
                <c:pt idx="0">
                  <c:v>Haushaltsstrompreis-Anstieg 2012</c:v>
                </c:pt>
                <c:pt idx="1">
                  <c:v>Anstieg EEG-Umlage</c:v>
                </c:pt>
                <c:pt idx="2">
                  <c:v>Anstieg EEG-Anlagenvergütung</c:v>
                </c:pt>
              </c:strCache>
            </c:strRef>
          </c:cat>
          <c:val>
            <c:numRef>
              <c:f>Daten!$C$34:$C$36</c:f>
              <c:numCache>
                <c:formatCode>General</c:formatCode>
                <c:ptCount val="3"/>
                <c:pt idx="0">
                  <c:v>0.70260000000000844</c:v>
                </c:pt>
              </c:numCache>
            </c:numRef>
          </c:val>
        </c:ser>
        <c:overlap val="100"/>
        <c:axId val="77205888"/>
        <c:axId val="77207424"/>
      </c:barChart>
      <c:catAx>
        <c:axId val="77205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de-DE" sz="1400" baseline="0">
                <a:solidFill>
                  <a:srgbClr val="006600"/>
                </a:solidFill>
              </a:defRPr>
            </a:pPr>
            <a:endParaRPr lang="de-DE"/>
          </a:p>
        </c:txPr>
        <c:crossAx val="77207424"/>
        <c:crosses val="autoZero"/>
        <c:auto val="1"/>
        <c:lblAlgn val="ctr"/>
        <c:lblOffset val="100"/>
      </c:catAx>
      <c:valAx>
        <c:axId val="77207424"/>
        <c:scaling>
          <c:orientation val="minMax"/>
        </c:scaling>
        <c:axPos val="l"/>
        <c:majorGridlines/>
        <c:numFmt formatCode="0.000" sourceLinked="1"/>
        <c:tickLblPos val="nextTo"/>
        <c:txPr>
          <a:bodyPr/>
          <a:lstStyle/>
          <a:p>
            <a:pPr>
              <a:defRPr lang="de-DE" sz="1600" baseline="0">
                <a:solidFill>
                  <a:srgbClr val="006600"/>
                </a:solidFill>
              </a:defRPr>
            </a:pPr>
            <a:endParaRPr lang="de-DE"/>
          </a:p>
        </c:txPr>
        <c:crossAx val="77205888"/>
        <c:crosses val="autoZero"/>
        <c:crossBetween val="between"/>
      </c:valAx>
    </c:plotArea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0861175786058"/>
          <c:y val="0.16952486222721214"/>
          <c:w val="0.89533892702395357"/>
          <c:h val="0.72056174517243488"/>
        </c:manualLayout>
      </c:layout>
      <c:lineChart>
        <c:grouping val="standard"/>
        <c:ser>
          <c:idx val="3"/>
          <c:order val="0"/>
          <c:tx>
            <c:strRef>
              <c:f>Tabelle1!$A$6:$A$16</c:f>
              <c:strCache>
                <c:ptCount val="1"/>
                <c:pt idx="0">
                  <c:v>2004 2005 2006 2007 2008 2009 2011 2012 2013</c:v>
                </c:pt>
              </c:strCache>
            </c:strRef>
          </c:tx>
          <c:spPr>
            <a:ln w="44450" cmpd="sng">
              <a:solidFill>
                <a:srgbClr val="0066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b"/>
            <c:showVal val="1"/>
          </c:dLbls>
          <c:cat>
            <c:numRef>
              <c:f>Tabelle1!$A$6:$A$18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7">
                  <c:v>2011</c:v>
                </c:pt>
                <c:pt idx="8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Tabelle1!$B$6:$B$16</c:f>
              <c:numCache>
                <c:formatCode>General</c:formatCode>
                <c:ptCount val="11"/>
                <c:pt idx="0">
                  <c:v>54</c:v>
                </c:pt>
                <c:pt idx="1">
                  <c:v>51.3</c:v>
                </c:pt>
                <c:pt idx="2">
                  <c:v>48.74</c:v>
                </c:pt>
                <c:pt idx="3">
                  <c:v>46.3</c:v>
                </c:pt>
                <c:pt idx="4">
                  <c:v>43.99</c:v>
                </c:pt>
                <c:pt idx="5">
                  <c:v>33</c:v>
                </c:pt>
                <c:pt idx="6">
                  <c:v>24.79</c:v>
                </c:pt>
                <c:pt idx="7">
                  <c:v>21.56</c:v>
                </c:pt>
                <c:pt idx="8">
                  <c:v>18.329999999999988</c:v>
                </c:pt>
                <c:pt idx="9">
                  <c:v>13.1</c:v>
                </c:pt>
                <c:pt idx="10">
                  <c:v>11.78</c:v>
                </c:pt>
              </c:numCache>
            </c:numRef>
          </c:val>
        </c:ser>
        <c:marker val="1"/>
        <c:axId val="77236864"/>
        <c:axId val="77267328"/>
      </c:lineChart>
      <c:catAx>
        <c:axId val="77236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solidFill>
                  <a:srgbClr val="006600"/>
                </a:solidFill>
                <a:latin typeface="Verdana" pitchFamily="34" charset="0"/>
              </a:defRPr>
            </a:pPr>
            <a:endParaRPr lang="de-DE"/>
          </a:p>
        </c:txPr>
        <c:crossAx val="77267328"/>
        <c:crosses val="autoZero"/>
        <c:auto val="1"/>
        <c:lblAlgn val="ctr"/>
        <c:lblOffset val="100"/>
      </c:catAx>
      <c:valAx>
        <c:axId val="77267328"/>
        <c:scaling>
          <c:orientation val="minMax"/>
          <c:max val="5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00C800"/>
                    </a:solidFill>
                  </a:defRPr>
                </a:pPr>
                <a:r>
                  <a:rPr lang="en-US" sz="1800" b="0">
                    <a:solidFill>
                      <a:srgbClr val="008000"/>
                    </a:solidFill>
                    <a:latin typeface="Verdana" pitchFamily="34" charset="0"/>
                  </a:rPr>
                  <a:t>Vergütungshöhe in Eurocent*</a:t>
                </a:r>
              </a:p>
            </c:rich>
          </c:tx>
          <c:layout>
            <c:manualLayout>
              <c:xMode val="edge"/>
              <c:yMode val="edge"/>
              <c:x val="2.6328330184612891E-3"/>
              <c:y val="0.2263742736956143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>
                <a:solidFill>
                  <a:srgbClr val="006600"/>
                </a:solidFill>
                <a:latin typeface="Verdana" pitchFamily="34" charset="0"/>
              </a:defRPr>
            </a:pPr>
            <a:endParaRPr lang="de-DE"/>
          </a:p>
        </c:txPr>
        <c:crossAx val="77236864"/>
        <c:crosses val="autoZero"/>
        <c:crossBetween val="between"/>
        <c:majorUnit val="5"/>
      </c:valAx>
    </c:plotArea>
    <c:plotVisOnly val="1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0.53086</cdr:y>
    </cdr:from>
    <cdr:to>
      <cdr:x>0.29867</cdr:x>
      <cdr:y>0.64632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828800" y="3276600"/>
          <a:ext cx="902239" cy="712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400">
              <a:solidFill>
                <a:srgbClr val="006600"/>
              </a:solidFill>
            </a:rPr>
            <a:t>bei 4% </a:t>
          </a:r>
        </a:p>
        <a:p xmlns:a="http://schemas.openxmlformats.org/drawingml/2006/main">
          <a:pPr algn="ctr"/>
          <a:r>
            <a:rPr lang="de-DE" sz="1400">
              <a:solidFill>
                <a:srgbClr val="006600"/>
              </a:solidFill>
            </a:rPr>
            <a:t>Anstieg</a:t>
          </a:r>
        </a:p>
      </cdr:txBody>
    </cdr:sp>
  </cdr:relSizeAnchor>
  <cdr:relSizeAnchor xmlns:cdr="http://schemas.openxmlformats.org/drawingml/2006/chartDrawing">
    <cdr:from>
      <cdr:x>0.2</cdr:x>
      <cdr:y>0.24691</cdr:y>
    </cdr:from>
    <cdr:to>
      <cdr:x>0.29627</cdr:x>
      <cdr:y>0.38472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828800" y="1524000"/>
          <a:ext cx="880293" cy="850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400">
              <a:solidFill>
                <a:srgbClr val="006600"/>
              </a:solidFill>
            </a:rPr>
            <a:t>bei 7%</a:t>
          </a:r>
        </a:p>
        <a:p xmlns:a="http://schemas.openxmlformats.org/drawingml/2006/main">
          <a:pPr algn="ctr"/>
          <a:r>
            <a:rPr lang="de-DE" sz="1400">
              <a:solidFill>
                <a:srgbClr val="006600"/>
              </a:solidFill>
            </a:rPr>
            <a:t>Anstieg</a:t>
          </a:r>
        </a:p>
      </cdr:txBody>
    </cdr:sp>
  </cdr:relSizeAnchor>
  <cdr:relSizeAnchor xmlns:cdr="http://schemas.openxmlformats.org/drawingml/2006/chartDrawing">
    <cdr:from>
      <cdr:x>0.20833</cdr:x>
      <cdr:y>0.20988</cdr:y>
    </cdr:from>
    <cdr:to>
      <cdr:x>0.29016</cdr:x>
      <cdr:y>0.27133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905000" y="1295400"/>
          <a:ext cx="748254" cy="379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>
              <a:solidFill>
                <a:srgbClr val="006600"/>
              </a:solidFill>
            </a:rPr>
            <a:t>1,64 </a:t>
          </a:r>
        </a:p>
        <a:p xmlns:a="http://schemas.openxmlformats.org/drawingml/2006/main">
          <a:endParaRPr lang="de-D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0.00471</cdr:x>
      <cdr:y>0.01179</cdr:y>
    </cdr:from>
    <cdr:to>
      <cdr:x>1</cdr:x>
      <cdr:y>0.08251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3794" y="65690"/>
          <a:ext cx="9253905" cy="394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>
              <a:solidFill>
                <a:srgbClr val="006600"/>
              </a:solidFill>
              <a:latin typeface="Verdana" pitchFamily="34" charset="0"/>
              <a:ea typeface="+mn-ea"/>
              <a:cs typeface="+mn-cs"/>
            </a:rPr>
            <a:t>Entwicklung</a:t>
          </a:r>
          <a:r>
            <a:rPr lang="en-US" sz="2400" baseline="0">
              <a:solidFill>
                <a:srgbClr val="006600"/>
              </a:solidFill>
              <a:latin typeface="Verdana" pitchFamily="34" charset="0"/>
              <a:ea typeface="+mn-ea"/>
              <a:cs typeface="+mn-cs"/>
            </a:rPr>
            <a:t> der Einspeisevergütung für </a:t>
          </a:r>
          <a:r>
            <a:rPr lang="en-US" sz="2400" baseline="0" smtClean="0">
              <a:solidFill>
                <a:srgbClr val="006600"/>
              </a:solidFill>
              <a:latin typeface="Verdana" pitchFamily="34" charset="0"/>
              <a:ea typeface="+mn-ea"/>
              <a:cs typeface="+mn-cs"/>
            </a:rPr>
            <a:t>Photovoltaik-Dachanlagen </a:t>
          </a:r>
          <a:r>
            <a:rPr lang="en-US" sz="2400" baseline="0">
              <a:solidFill>
                <a:srgbClr val="006600"/>
              </a:solidFill>
              <a:latin typeface="Verdana" pitchFamily="34" charset="0"/>
              <a:ea typeface="+mn-ea"/>
              <a:cs typeface="+mn-cs"/>
            </a:rPr>
            <a:t>über </a:t>
          </a:r>
          <a:r>
            <a:rPr lang="en-US" sz="2400" smtClean="0">
              <a:solidFill>
                <a:srgbClr val="006600"/>
              </a:solidFill>
              <a:latin typeface="Verdana" pitchFamily="34" charset="0"/>
            </a:rPr>
            <a:t>1</a:t>
          </a:r>
          <a:r>
            <a:rPr lang="en-US" sz="2400" baseline="0" smtClean="0">
              <a:solidFill>
                <a:srgbClr val="006600"/>
              </a:solidFill>
              <a:latin typeface="Verdana" pitchFamily="34" charset="0"/>
              <a:ea typeface="+mn-ea"/>
              <a:cs typeface="+mn-cs"/>
            </a:rPr>
            <a:t> MW</a:t>
          </a:r>
          <a:endParaRPr lang="en-US" sz="2400">
            <a:solidFill>
              <a:srgbClr val="006600"/>
            </a:solidFill>
            <a:latin typeface="Verdana" pitchFamily="34" charset="0"/>
            <a:ea typeface="+mn-ea"/>
            <a:cs typeface="+mn-cs"/>
          </a:endParaRPr>
        </a:p>
        <a:p xmlns:a="http://schemas.openxmlformats.org/drawingml/2006/main">
          <a:pPr algn="l"/>
          <a:endParaRPr lang="en-US" sz="1800">
            <a:solidFill>
              <a:srgbClr val="0066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0.61444</cdr:x>
      <cdr:y>0.5174</cdr:y>
    </cdr:from>
    <cdr:to>
      <cdr:x>0.70746</cdr:x>
      <cdr:y>0.58027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08104" y="3212976"/>
          <a:ext cx="833876" cy="390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0.88283</cdr:x>
      <cdr:y>0.67019</cdr:y>
    </cdr:from>
    <cdr:to>
      <cdr:x>0.96878</cdr:x>
      <cdr:y>0.72127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8118974" y="3727435"/>
          <a:ext cx="790444" cy="28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0.10035</cdr:x>
      <cdr:y>0.13474</cdr:y>
    </cdr:from>
    <cdr:to>
      <cdr:x>0.17178</cdr:x>
      <cdr:y>0.19706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899592" y="836712"/>
          <a:ext cx="640333" cy="38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0.16461</cdr:x>
      <cdr:y>0.16953</cdr:y>
    </cdr:from>
    <cdr:to>
      <cdr:x>0.2502</cdr:x>
      <cdr:y>0.22847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1475656" y="1052736"/>
          <a:ext cx="767270" cy="366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0.2369</cdr:x>
      <cdr:y>0.20431</cdr:y>
    </cdr:from>
    <cdr:to>
      <cdr:x>0.32847</cdr:x>
      <cdr:y>0.27188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123728" y="1268760"/>
          <a:ext cx="820879" cy="41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0.87838</cdr:x>
      <cdr:y>0.79003</cdr:y>
    </cdr:from>
    <cdr:to>
      <cdr:x>0.96905</cdr:x>
      <cdr:y>0.85682</cdr:y>
    </cdr:to>
    <cdr:sp macro="" textlink="">
      <cdr:nvSpPr>
        <cdr:cNvPr id="14" name="Textfeld 13"/>
        <cdr:cNvSpPr txBox="1"/>
      </cdr:nvSpPr>
      <cdr:spPr>
        <a:xfrm xmlns:a="http://schemas.openxmlformats.org/drawingml/2006/main">
          <a:off x="8078046" y="4393912"/>
          <a:ext cx="833851" cy="371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0.6869</cdr:x>
      <cdr:y>0.15793</cdr:y>
    </cdr:from>
    <cdr:to>
      <cdr:x>1</cdr:x>
      <cdr:y>0.23053</cdr:y>
    </cdr:to>
    <cdr:sp macro="" textlink="">
      <cdr:nvSpPr>
        <cdr:cNvPr id="25" name="Textfeld 24"/>
        <cdr:cNvSpPr txBox="1"/>
      </cdr:nvSpPr>
      <cdr:spPr>
        <a:xfrm xmlns:a="http://schemas.openxmlformats.org/drawingml/2006/main">
          <a:off x="6876256" y="980728"/>
          <a:ext cx="2806781" cy="450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smtClean="0">
              <a:latin typeface="Verdana" pitchFamily="34" charset="0"/>
            </a:rPr>
            <a:t>  </a:t>
          </a:r>
          <a:endParaRPr lang="en-US" sz="1400">
            <a:solidFill>
              <a:srgbClr val="008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0.71255</cdr:x>
      <cdr:y>0.19806</cdr:y>
    </cdr:from>
    <cdr:to>
      <cdr:x>0.98691</cdr:x>
      <cdr:y>0.26281</cdr:y>
    </cdr:to>
    <cdr:sp macro="" textlink="">
      <cdr:nvSpPr>
        <cdr:cNvPr id="26" name="Textfeld 25"/>
        <cdr:cNvSpPr txBox="1"/>
      </cdr:nvSpPr>
      <cdr:spPr>
        <a:xfrm xmlns:a="http://schemas.openxmlformats.org/drawingml/2006/main">
          <a:off x="6552972" y="1101555"/>
          <a:ext cx="2523166" cy="36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8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0.55821</cdr:x>
      <cdr:y>0.88846</cdr:y>
    </cdr:from>
    <cdr:to>
      <cdr:x>0.69599</cdr:x>
      <cdr:y>0.98068</cdr:y>
    </cdr:to>
    <cdr:sp macro="" textlink="">
      <cdr:nvSpPr>
        <cdr:cNvPr id="28" name="Textfeld 27"/>
        <cdr:cNvSpPr txBox="1"/>
      </cdr:nvSpPr>
      <cdr:spPr>
        <a:xfrm xmlns:a="http://schemas.openxmlformats.org/drawingml/2006/main">
          <a:off x="5004048" y="5517232"/>
          <a:ext cx="1235128" cy="572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smtClean="0">
              <a:solidFill>
                <a:srgbClr val="006600"/>
              </a:solidFill>
              <a:latin typeface="Verdana" pitchFamily="34" charset="0"/>
            </a:rPr>
            <a:t>2010</a:t>
          </a:r>
        </a:p>
        <a:p xmlns:a="http://schemas.openxmlformats.org/drawingml/2006/main">
          <a:pPr algn="ctr"/>
          <a:r>
            <a:rPr lang="en-US" sz="1600" smtClean="0">
              <a:solidFill>
                <a:srgbClr val="006600"/>
              </a:solidFill>
              <a:latin typeface="Verdana" pitchFamily="34" charset="0"/>
            </a:rPr>
            <a:t>(01.10)</a:t>
          </a:r>
          <a:endParaRPr lang="en-US" sz="1600">
            <a:solidFill>
              <a:srgbClr val="0066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0.72689</cdr:x>
      <cdr:y>0.55219</cdr:y>
    </cdr:from>
    <cdr:to>
      <cdr:x>0.80903</cdr:x>
      <cdr:y>0.61321</cdr:y>
    </cdr:to>
    <cdr:sp macro="" textlink="">
      <cdr:nvSpPr>
        <cdr:cNvPr id="18" name="Textfeld 17"/>
        <cdr:cNvSpPr txBox="1"/>
      </cdr:nvSpPr>
      <cdr:spPr>
        <a:xfrm xmlns:a="http://schemas.openxmlformats.org/drawingml/2006/main">
          <a:off x="6516216" y="3429000"/>
          <a:ext cx="736343" cy="37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0.76071</cdr:x>
      <cdr:y>0.39764</cdr:y>
    </cdr:from>
    <cdr:to>
      <cdr:x>0.86014</cdr:x>
      <cdr:y>0.56205</cdr:y>
    </cdr:to>
    <cdr:sp macro="" textlink="">
      <cdr:nvSpPr>
        <cdr:cNvPr id="20" name="Textfeld 19"/>
        <cdr:cNvSpPr txBox="1"/>
      </cdr:nvSpPr>
      <cdr:spPr>
        <a:xfrm xmlns:a="http://schemas.openxmlformats.org/drawingml/2006/main">
          <a:off x="6995947" y="2211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0.69476</cdr:x>
      <cdr:y>0.67974</cdr:y>
    </cdr:from>
    <cdr:to>
      <cdr:x>0.78166</cdr:x>
      <cdr:y>0.74843</cdr:y>
    </cdr:to>
    <cdr:sp macro="" textlink="">
      <cdr:nvSpPr>
        <cdr:cNvPr id="21" name="Textfeld 20"/>
        <cdr:cNvSpPr txBox="1"/>
      </cdr:nvSpPr>
      <cdr:spPr>
        <a:xfrm xmlns:a="http://schemas.openxmlformats.org/drawingml/2006/main">
          <a:off x="6228184" y="4221088"/>
          <a:ext cx="779014" cy="426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0.87951</cdr:x>
      <cdr:y>0.64495</cdr:y>
    </cdr:from>
    <cdr:to>
      <cdr:x>0.9759</cdr:x>
      <cdr:y>0.72612</cdr:y>
    </cdr:to>
    <cdr:sp macro="" textlink="">
      <cdr:nvSpPr>
        <cdr:cNvPr id="22" name="Textfeld 21"/>
        <cdr:cNvSpPr txBox="1"/>
      </cdr:nvSpPr>
      <cdr:spPr>
        <a:xfrm xmlns:a="http://schemas.openxmlformats.org/drawingml/2006/main">
          <a:off x="7884368" y="4005064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0.76706</cdr:x>
      <cdr:y>0.70293</cdr:y>
    </cdr:from>
    <cdr:to>
      <cdr:x>0.85159</cdr:x>
      <cdr:y>0.76986</cdr:y>
    </cdr:to>
    <cdr:sp macro="" textlink="">
      <cdr:nvSpPr>
        <cdr:cNvPr id="23" name="Textfeld 22"/>
        <cdr:cNvSpPr txBox="1"/>
      </cdr:nvSpPr>
      <cdr:spPr>
        <a:xfrm xmlns:a="http://schemas.openxmlformats.org/drawingml/2006/main">
          <a:off x="6876256" y="4365104"/>
          <a:ext cx="757768" cy="415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0.10838</cdr:x>
      <cdr:y>0.69134</cdr:y>
    </cdr:from>
    <cdr:to>
      <cdr:x>0.16642</cdr:x>
      <cdr:y>0.76615</cdr:y>
    </cdr:to>
    <cdr:sp macro="" textlink="">
      <cdr:nvSpPr>
        <cdr:cNvPr id="27" name="Textfeld 26"/>
        <cdr:cNvSpPr txBox="1"/>
      </cdr:nvSpPr>
      <cdr:spPr>
        <a:xfrm xmlns:a="http://schemas.openxmlformats.org/drawingml/2006/main">
          <a:off x="971600" y="4293096"/>
          <a:ext cx="520232" cy="4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smtClean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0.3092</cdr:x>
      <cdr:y>0.76091</cdr:y>
    </cdr:from>
    <cdr:to>
      <cdr:x>0.3842</cdr:x>
      <cdr:y>0.82784</cdr:y>
    </cdr:to>
    <cdr:sp macro="" textlink="">
      <cdr:nvSpPr>
        <cdr:cNvPr id="30" name="Textfeld 29"/>
        <cdr:cNvSpPr txBox="1"/>
      </cdr:nvSpPr>
      <cdr:spPr>
        <a:xfrm xmlns:a="http://schemas.openxmlformats.org/drawingml/2006/main">
          <a:off x="2771800" y="4725144"/>
          <a:ext cx="672336" cy="415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0.47788</cdr:x>
      <cdr:y>0.61016</cdr:y>
    </cdr:from>
    <cdr:to>
      <cdr:x>0.54214</cdr:x>
      <cdr:y>0.67119</cdr:y>
    </cdr:to>
    <cdr:sp macro="" textlink="">
      <cdr:nvSpPr>
        <cdr:cNvPr id="31" name="Textfeld 30"/>
        <cdr:cNvSpPr txBox="1"/>
      </cdr:nvSpPr>
      <cdr:spPr>
        <a:xfrm xmlns:a="http://schemas.openxmlformats.org/drawingml/2006/main">
          <a:off x="4283968" y="3789040"/>
          <a:ext cx="576064" cy="378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0.83935</cdr:x>
      <cdr:y>0.72612</cdr:y>
    </cdr:from>
    <cdr:to>
      <cdr:x>0.93574</cdr:x>
      <cdr:y>0.7957</cdr:y>
    </cdr:to>
    <cdr:sp macro="" textlink="">
      <cdr:nvSpPr>
        <cdr:cNvPr id="29" name="Textfeld 28"/>
        <cdr:cNvSpPr txBox="1"/>
      </cdr:nvSpPr>
      <cdr:spPr>
        <a:xfrm xmlns:a="http://schemas.openxmlformats.org/drawingml/2006/main">
          <a:off x="7524328" y="4509120"/>
          <a:ext cx="864087" cy="432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/>
        </a:p>
      </cdr:txBody>
    </cdr:sp>
  </cdr:relSizeAnchor>
  <cdr:relSizeAnchor xmlns:cdr="http://schemas.openxmlformats.org/drawingml/2006/chartDrawing">
    <cdr:from>
      <cdr:x>0.9221</cdr:x>
      <cdr:y>0.74931</cdr:y>
    </cdr:from>
    <cdr:to>
      <cdr:x>1</cdr:x>
      <cdr:y>0.81888</cdr:y>
    </cdr:to>
    <cdr:sp macro="" textlink="">
      <cdr:nvSpPr>
        <cdr:cNvPr id="32" name="Textfeld 31"/>
        <cdr:cNvSpPr txBox="1"/>
      </cdr:nvSpPr>
      <cdr:spPr>
        <a:xfrm xmlns:a="http://schemas.openxmlformats.org/drawingml/2006/main">
          <a:off x="8445666" y="4653136"/>
          <a:ext cx="698334" cy="43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/>
        </a:p>
      </cdr:txBody>
    </cdr:sp>
  </cdr:relSizeAnchor>
  <cdr:relSizeAnchor xmlns:cdr="http://schemas.openxmlformats.org/drawingml/2006/chartDrawing">
    <cdr:from>
      <cdr:x>0.83132</cdr:x>
      <cdr:y>0.88846</cdr:y>
    </cdr:from>
    <cdr:to>
      <cdr:x>0.91967</cdr:x>
      <cdr:y>0.9884</cdr:y>
    </cdr:to>
    <cdr:sp macro="" textlink="">
      <cdr:nvSpPr>
        <cdr:cNvPr id="33" name="Textfeld 32"/>
        <cdr:cNvSpPr txBox="1"/>
      </cdr:nvSpPr>
      <cdr:spPr>
        <a:xfrm xmlns:a="http://schemas.openxmlformats.org/drawingml/2006/main">
          <a:off x="7452320" y="5517232"/>
          <a:ext cx="792088" cy="62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600" smtClean="0">
              <a:solidFill>
                <a:srgbClr val="006600"/>
              </a:solidFill>
            </a:rPr>
            <a:t>2012</a:t>
          </a:r>
        </a:p>
        <a:p xmlns:a="http://schemas.openxmlformats.org/drawingml/2006/main">
          <a:pPr algn="ctr"/>
          <a:r>
            <a:rPr lang="de-DE" sz="1600" smtClean="0">
              <a:solidFill>
                <a:srgbClr val="006600"/>
              </a:solidFill>
            </a:rPr>
            <a:t>(01.07)</a:t>
          </a:r>
          <a:endParaRPr lang="de-DE" sz="1600">
            <a:solidFill>
              <a:srgbClr val="0066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030624-3213-447F-B019-5EC1F9A7DBF9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59988D-A85D-4036-83C6-D02E3B722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7CC37-A8EF-497C-BD5D-18ACA300D9B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5A6E5-C060-40F2-B3CF-C3670BF3106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15963"/>
            <a:ext cx="4491038" cy="3368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1975"/>
            <a:ext cx="5029200" cy="40846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6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latin typeface="Times New Roman" charset="0"/>
            </a:endParaRPr>
          </a:p>
        </p:txBody>
      </p:sp>
      <p:sp>
        <p:nvSpPr>
          <p:cNvPr id="5" name="AutoShape 1027"/>
          <p:cNvSpPr>
            <a:spLocks noChangeArrowheads="1"/>
          </p:cNvSpPr>
          <p:nvPr userDrawn="1"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latin typeface="Times New Roman" charset="0"/>
            </a:endParaRPr>
          </a:p>
        </p:txBody>
      </p:sp>
      <p:sp>
        <p:nvSpPr>
          <p:cNvPr id="6" name="AutoShape 1028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5846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5429250" y="6286500"/>
            <a:ext cx="3714750" cy="5715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chemeClr val="bg1"/>
                </a:solidFill>
                <a:latin typeface="+mn-lt"/>
              </a:rPr>
              <a:t>Hans-Josef Fell, MdB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chemeClr val="bg1"/>
                </a:solidFill>
                <a:latin typeface="+mn-lt"/>
              </a:rPr>
              <a:t>www.hans-josef-fell.de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96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785786" y="1571612"/>
            <a:ext cx="7696200" cy="4038600"/>
          </a:xfrm>
        </p:spPr>
        <p:txBody>
          <a:bodyPr/>
          <a:lstStyle/>
          <a:p>
            <a:pPr lvl="0"/>
            <a:r>
              <a:rPr lang="de-DE" noProof="0" dirty="0" smtClean="0"/>
              <a:t>Diagramm durch Klicken auf Symbol hinzufügen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28575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43063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5429250" y="6286500"/>
            <a:ext cx="3714750" cy="5715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chemeClr val="bg1"/>
                </a:solidFill>
                <a:latin typeface="+mn-lt"/>
              </a:rPr>
              <a:t>Hans-Josef Fell, MdB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chemeClr val="bg1"/>
                </a:solidFill>
                <a:latin typeface="+mn-lt"/>
              </a:rPr>
              <a:t>www.hans-josef-fell.de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3" r:id="rId3"/>
    <p:sldLayoutId id="2147484054" r:id="rId4"/>
    <p:sldLayoutId id="2147484055" r:id="rId5"/>
    <p:sldLayoutId id="2147484056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765175"/>
            <a:ext cx="7772400" cy="1727200"/>
          </a:xfrm>
        </p:spPr>
        <p:txBody>
          <a:bodyPr/>
          <a:lstStyle/>
          <a:p>
            <a:pPr algn="ctr" eaLnBrk="1" hangingPunct="1"/>
            <a:r>
              <a:rPr lang="de-DE" smtClean="0"/>
              <a:t>100% Erneuerbare Energien </a:t>
            </a:r>
            <a:br>
              <a:rPr lang="de-DE" smtClean="0"/>
            </a:br>
            <a:r>
              <a:rPr lang="de-DE" smtClean="0"/>
              <a:t>Solarenergie sichert die Zukunft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2349500"/>
            <a:ext cx="6400800" cy="31781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3600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3600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3600" b="1" smtClean="0">
                <a:solidFill>
                  <a:schemeClr val="tx2"/>
                </a:solidFill>
              </a:rPr>
              <a:t>Hannover  17.12.2012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mtClean="0">
                <a:solidFill>
                  <a:schemeClr val="tx2"/>
                </a:solidFill>
              </a:rPr>
              <a:t>Hans-Josef Fell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mtClean="0">
                <a:solidFill>
                  <a:schemeClr val="tx2"/>
                </a:solidFill>
              </a:rPr>
              <a:t>Mitglied Deutscher Bundestag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1"/>
          <p:cNvSpPr>
            <a:spLocks noGrp="1"/>
          </p:cNvSpPr>
          <p:nvPr>
            <p:ph idx="4294967295"/>
          </p:nvPr>
        </p:nvSpPr>
        <p:spPr>
          <a:xfrm>
            <a:off x="214313" y="214313"/>
            <a:ext cx="8678862" cy="642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800" smtClean="0">
                <a:solidFill>
                  <a:schemeClr val="tx2"/>
                </a:solidFill>
              </a:rPr>
              <a:t>Pfad zu 100 % Erneuerbare Energien bis 2030</a:t>
            </a:r>
          </a:p>
        </p:txBody>
      </p:sp>
      <p:pic>
        <p:nvPicPr>
          <p:cNvPr id="15363" name="Grafik 2"/>
          <p:cNvPicPr>
            <a:picLocks noChangeAspect="1" noChangeArrowheads="1"/>
          </p:cNvPicPr>
          <p:nvPr/>
        </p:nvPicPr>
        <p:blipFill>
          <a:blip r:embed="rId2" cstate="print"/>
          <a:srcRect l="24706" t="8824" r="23137" b="3758"/>
          <a:stretch>
            <a:fillRect/>
          </a:stretch>
        </p:blipFill>
        <p:spPr bwMode="auto">
          <a:xfrm>
            <a:off x="428625" y="962025"/>
            <a:ext cx="3929063" cy="5181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4" name="Rechteck 3"/>
          <p:cNvSpPr>
            <a:spLocks noChangeArrowheads="1"/>
          </p:cNvSpPr>
          <p:nvPr/>
        </p:nvSpPr>
        <p:spPr bwMode="auto">
          <a:xfrm>
            <a:off x="4500563" y="1285875"/>
            <a:ext cx="478631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solidFill>
                  <a:schemeClr val="tx2"/>
                </a:solidFill>
                <a:latin typeface="Verdana" pitchFamily="34" charset="0"/>
              </a:rPr>
              <a:t>„Wind, Wasser und Sonne könnten schon in 20 Jahren </a:t>
            </a:r>
          </a:p>
          <a:p>
            <a:r>
              <a:rPr lang="de-DE" sz="2400">
                <a:solidFill>
                  <a:schemeClr val="tx2"/>
                </a:solidFill>
                <a:latin typeface="Verdana" pitchFamily="34" charset="0"/>
              </a:rPr>
              <a:t>den gesamten Energiebedarf </a:t>
            </a:r>
          </a:p>
          <a:p>
            <a:r>
              <a:rPr lang="de-DE" sz="2400">
                <a:solidFill>
                  <a:schemeClr val="tx2"/>
                </a:solidFill>
                <a:latin typeface="Verdana" pitchFamily="34" charset="0"/>
              </a:rPr>
              <a:t>der Erde decken und fossile Brennstoffe komplett über-</a:t>
            </a:r>
          </a:p>
          <a:p>
            <a:r>
              <a:rPr lang="de-DE" sz="2400">
                <a:solidFill>
                  <a:schemeClr val="tx2"/>
                </a:solidFill>
                <a:latin typeface="Verdana" pitchFamily="34" charset="0"/>
              </a:rPr>
              <a:t>flüssig machen“</a:t>
            </a:r>
          </a:p>
          <a:p>
            <a:endParaRPr lang="de-DE" sz="240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de-DE" i="1">
                <a:solidFill>
                  <a:schemeClr val="tx2"/>
                </a:solidFill>
                <a:latin typeface="Verdana" pitchFamily="34" charset="0"/>
              </a:rPr>
              <a:t>(Mark Z. Jacobson &amp; Mark A. Delucchi)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95288" y="285750"/>
            <a:ext cx="8086725" cy="1143000"/>
          </a:xfrm>
        </p:spPr>
        <p:txBody>
          <a:bodyPr/>
          <a:lstStyle/>
          <a:p>
            <a:pPr algn="ctr"/>
            <a:r>
              <a:rPr lang="de-DE" smtClean="0"/>
              <a:t>Häufig genannte Fehleinschätzungen zu Erneuerbaren Energien (EE) 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4038600"/>
          </a:xfrm>
        </p:spPr>
        <p:txBody>
          <a:bodyPr/>
          <a:lstStyle/>
          <a:p>
            <a:r>
              <a:rPr lang="de-DE" smtClean="0"/>
              <a:t>EE seien zu teuer</a:t>
            </a:r>
          </a:p>
          <a:p>
            <a:r>
              <a:rPr lang="de-DE" smtClean="0"/>
              <a:t>EE würden den Strompreis hoch belasten</a:t>
            </a:r>
          </a:p>
          <a:p>
            <a:r>
              <a:rPr lang="de-DE" smtClean="0"/>
              <a:t>EE würden die Wirtschaft belasten</a:t>
            </a:r>
          </a:p>
          <a:p>
            <a:r>
              <a:rPr lang="de-DE" smtClean="0"/>
              <a:t>EE könnten nicht schnell genug wachsen um Atom und Kohle zu ersetzen</a:t>
            </a:r>
          </a:p>
          <a:p>
            <a:r>
              <a:rPr lang="de-DE" smtClean="0"/>
              <a:t>EE bräuchten Grundlastkraftwerke um Sonne-, Windschwankungen zu egalisieren</a:t>
            </a:r>
          </a:p>
          <a:p>
            <a:pPr>
              <a:buFont typeface="Wingdings" pitchFamily="2" charset="2"/>
              <a:buNone/>
            </a:pPr>
            <a:r>
              <a:rPr lang="de-DE" b="1" smtClean="0"/>
              <a:t>  Diese Behauptungen sind widerlegt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6812" cy="1143000"/>
          </a:xfrm>
        </p:spPr>
        <p:txBody>
          <a:bodyPr wrap="none" anchor="ctr"/>
          <a:lstStyle/>
          <a:p>
            <a:r>
              <a:rPr lang="de-DE" sz="2800" smtClean="0">
                <a:solidFill>
                  <a:srgbClr val="006600"/>
                </a:solidFill>
              </a:rPr>
              <a:t>Anteil Erneuerbarer Energien am Bruttostrom-</a:t>
            </a:r>
            <a:br>
              <a:rPr lang="de-DE" sz="2800" smtClean="0">
                <a:solidFill>
                  <a:srgbClr val="006600"/>
                </a:solidFill>
              </a:rPr>
            </a:br>
            <a:r>
              <a:rPr lang="de-DE" sz="2800" smtClean="0">
                <a:solidFill>
                  <a:srgbClr val="006600"/>
                </a:solidFill>
              </a:rPr>
              <a:t>verbrauch in Deutschland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0" y="6165850"/>
            <a:ext cx="1603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>
                <a:solidFill>
                  <a:srgbClr val="FFFFFF"/>
                </a:solidFill>
                <a:latin typeface="+mn-lt"/>
              </a:rPr>
              <a:t>Quelle: BMU, BEE, bdew</a:t>
            </a:r>
          </a:p>
        </p:txBody>
      </p:sp>
      <p:graphicFrame>
        <p:nvGraphicFramePr>
          <p:cNvPr id="1026" name="Diagramm 5"/>
          <p:cNvGraphicFramePr>
            <a:graphicFrameLocks/>
          </p:cNvGraphicFramePr>
          <p:nvPr/>
        </p:nvGraphicFramePr>
        <p:xfrm>
          <a:off x="-50800" y="569913"/>
          <a:ext cx="9678988" cy="5502275"/>
        </p:xfrm>
        <a:graphic>
          <a:graphicData uri="http://schemas.openxmlformats.org/presentationml/2006/ole">
            <p:oleObj spid="_x0000_s1026" r:id="rId3" imgW="9675191" imgH="5505165" progId="Excel.Sheet.8">
              <p:embed/>
            </p:oleObj>
          </a:graphicData>
        </a:graphic>
      </p:graphicFrame>
      <p:sp>
        <p:nvSpPr>
          <p:cNvPr id="6" name="Rechteck 5"/>
          <p:cNvSpPr/>
          <p:nvPr/>
        </p:nvSpPr>
        <p:spPr>
          <a:xfrm>
            <a:off x="7380288" y="3141663"/>
            <a:ext cx="144462" cy="2159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advTm="592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7411" name="Inhaltsplatzhalter 3" descr="7692626f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8913"/>
            <a:ext cx="82804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 noGrp="1"/>
          </p:cNvGraphicFramePr>
          <p:nvPr/>
        </p:nvGraphicFramePr>
        <p:xfrm>
          <a:off x="0" y="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feld 2"/>
          <p:cNvSpPr txBox="1">
            <a:spLocks noChangeArrowheads="1"/>
          </p:cNvSpPr>
          <p:nvPr/>
        </p:nvSpPr>
        <p:spPr bwMode="auto">
          <a:xfrm>
            <a:off x="0" y="6172200"/>
            <a:ext cx="193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rgbClr val="FFFFFF"/>
                </a:solidFill>
                <a:cs typeface="Arial" charset="0"/>
              </a:rPr>
              <a:t>Quellen: Hans-Josef Fell, IZES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Inhaltsplatzhalter 5"/>
          <p:cNvGraphicFramePr>
            <a:graphicFrameLocks noGrp="1"/>
          </p:cNvGraphicFramePr>
          <p:nvPr>
            <p:ph idx="1"/>
          </p:nvPr>
        </p:nvGraphicFramePr>
        <p:xfrm>
          <a:off x="200025" y="1290638"/>
          <a:ext cx="8528050" cy="4710112"/>
        </p:xfrm>
        <a:graphic>
          <a:graphicData uri="http://schemas.openxmlformats.org/presentationml/2006/ole">
            <p:oleObj spid="_x0000_s2050" r:id="rId3" imgW="8529043" imgH="4706520" progId="Excel.Sheet.8">
              <p:embed/>
            </p:oleObj>
          </a:graphicData>
        </a:graphic>
      </p:graphicFrame>
      <p:sp>
        <p:nvSpPr>
          <p:cNvPr id="2051" name="Textfeld 3"/>
          <p:cNvSpPr txBox="1">
            <a:spLocks noChangeArrowheads="1"/>
          </p:cNvSpPr>
          <p:nvPr/>
        </p:nvSpPr>
        <p:spPr bwMode="auto">
          <a:xfrm>
            <a:off x="107950" y="6165850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Quelle: BEE, 2012: BEE-Hintergund zur EEG-Umlage 2013. Bestandteil, Entwicklung und Höhe; http://www.bee-ev.de/_downloads/publikationen/sonstiges/2012/121026_BEE_Hintergrund_EEG-Umlage-2013_aktualisiert.pdf; 13.11.2012.</a:t>
            </a:r>
          </a:p>
        </p:txBody>
      </p:sp>
      <p:sp>
        <p:nvSpPr>
          <p:cNvPr id="2052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08063"/>
          </a:xfrm>
        </p:spPr>
        <p:txBody>
          <a:bodyPr/>
          <a:lstStyle/>
          <a:p>
            <a:r>
              <a:rPr lang="de-DE" sz="3200" smtClean="0"/>
              <a:t>Einzelaufschlüsselung der EEG-Umlage und deren Anstieg in €-Cent in 2013</a:t>
            </a:r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4787900" y="25654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tx2"/>
                </a:solidFill>
              </a:rPr>
              <a:t>0,12</a:t>
            </a:r>
          </a:p>
        </p:txBody>
      </p:sp>
      <p:sp>
        <p:nvSpPr>
          <p:cNvPr id="2054" name="Textfeld 6"/>
          <p:cNvSpPr txBox="1">
            <a:spLocks noChangeArrowheads="1"/>
          </p:cNvSpPr>
          <p:nvPr/>
        </p:nvSpPr>
        <p:spPr bwMode="auto">
          <a:xfrm>
            <a:off x="3419475" y="2708275"/>
            <a:ext cx="617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2"/>
                </a:solidFill>
              </a:rPr>
              <a:t>0,11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165850"/>
            <a:ext cx="5724525" cy="21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800">
                <a:solidFill>
                  <a:srgbClr val="FFFFFF"/>
                </a:solidFill>
                <a:latin typeface="Verdana"/>
              </a:rPr>
              <a:t>Quellen: EEG 2004, EEG 2009, EEG 2012</a:t>
            </a:r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Diagramm 2"/>
          <p:cNvGraphicFramePr>
            <a:graphicFrameLocks noGrp="1"/>
          </p:cNvGraphicFramePr>
          <p:nvPr/>
        </p:nvGraphicFramePr>
        <p:xfrm>
          <a:off x="0" y="0"/>
          <a:ext cx="8964488" cy="62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250825" y="285750"/>
            <a:ext cx="8893175" cy="1143000"/>
          </a:xfrm>
        </p:spPr>
        <p:txBody>
          <a:bodyPr/>
          <a:lstStyle/>
          <a:p>
            <a:r>
              <a:rPr lang="de-DE" smtClean="0"/>
              <a:t>Entwicklung seit 1998 von Erdöl, Erdgas und Strompreisen in Deutschland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8280400" cy="4465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5" descr="Aktue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Grafik 51" descr="Aktuell 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144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5" cstate="print"/>
          <a:srcRect l="73111" t="52953" r="24251" b="43665"/>
          <a:stretch>
            <a:fillRect/>
          </a:stretch>
        </p:blipFill>
        <p:spPr bwMode="auto">
          <a:xfrm>
            <a:off x="6156325" y="53006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 cstate="print"/>
          <a:srcRect l="34186" t="65526" r="64043" b="32201"/>
          <a:stretch>
            <a:fillRect/>
          </a:stretch>
        </p:blipFill>
        <p:spPr bwMode="auto">
          <a:xfrm>
            <a:off x="395288" y="53006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5" cstate="print"/>
          <a:srcRect l="27100" t="57195" r="71129" b="40533"/>
          <a:stretch>
            <a:fillRect/>
          </a:stretch>
        </p:blipFill>
        <p:spPr bwMode="auto">
          <a:xfrm>
            <a:off x="395288" y="55895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5" cstate="print"/>
          <a:srcRect l="27100" t="51134" r="71129" b="46594"/>
          <a:stretch>
            <a:fillRect/>
          </a:stretch>
        </p:blipFill>
        <p:spPr bwMode="auto">
          <a:xfrm>
            <a:off x="3132138" y="53006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5" cstate="print"/>
          <a:srcRect l="25330" t="45598" r="73669" b="53120"/>
          <a:stretch>
            <a:fillRect/>
          </a:stretch>
        </p:blipFill>
        <p:spPr bwMode="auto">
          <a:xfrm>
            <a:off x="3132138" y="55895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5" cstate="print"/>
          <a:srcRect l="25514" t="70924" r="73665" b="28023"/>
          <a:stretch>
            <a:fillRect/>
          </a:stretch>
        </p:blipFill>
        <p:spPr bwMode="auto">
          <a:xfrm>
            <a:off x="6156325" y="55895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11188" y="5229225"/>
            <a:ext cx="1728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Atom</a:t>
            </a:r>
          </a:p>
          <a:p>
            <a:pPr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Steinkohle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419475" y="5229225"/>
            <a:ext cx="25923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Braunkohle</a:t>
            </a:r>
          </a:p>
          <a:p>
            <a:pPr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Gas</a:t>
            </a:r>
          </a:p>
          <a:p>
            <a:pPr>
              <a:defRPr/>
            </a:pPr>
            <a:endParaRPr lang="de-DE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372225" y="5229225"/>
            <a:ext cx="27717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Erneuerbare Energien</a:t>
            </a:r>
          </a:p>
          <a:p>
            <a:pPr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Andere</a:t>
            </a:r>
          </a:p>
          <a:p>
            <a:pPr>
              <a:defRPr/>
            </a:pPr>
            <a:endParaRPr lang="de-DE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541" name="Textfeld 29"/>
          <p:cNvSpPr txBox="1">
            <a:spLocks noChangeArrowheads="1"/>
          </p:cNvSpPr>
          <p:nvPr/>
        </p:nvSpPr>
        <p:spPr bwMode="auto">
          <a:xfrm>
            <a:off x="107950" y="6237288"/>
            <a:ext cx="51117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00">
                <a:solidFill>
                  <a:schemeClr val="bg1"/>
                </a:solidFill>
              </a:rPr>
              <a:t>Quelle: Grünes Energiekonzept, Nationaler Aktionsplan </a:t>
            </a:r>
          </a:p>
        </p:txBody>
      </p:sp>
      <p:sp>
        <p:nvSpPr>
          <p:cNvPr id="22542" name="Titel 1"/>
          <p:cNvSpPr>
            <a:spLocks noGrp="1"/>
          </p:cNvSpPr>
          <p:nvPr>
            <p:ph type="title"/>
          </p:nvPr>
        </p:nvSpPr>
        <p:spPr>
          <a:xfrm>
            <a:off x="107950" y="0"/>
            <a:ext cx="7696200" cy="593725"/>
          </a:xfrm>
        </p:spPr>
        <p:txBody>
          <a:bodyPr/>
          <a:lstStyle/>
          <a:p>
            <a:r>
              <a:rPr lang="de-DE" smtClean="0">
                <a:solidFill>
                  <a:srgbClr val="006600"/>
                </a:solidFill>
              </a:rPr>
              <a:t>Grüner Stromwechsel 2005-2050</a:t>
            </a: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3132138" y="1052513"/>
            <a:ext cx="2087562" cy="576262"/>
          </a:xfrm>
          <a:prstGeom prst="wedgeRectCallout">
            <a:avLst>
              <a:gd name="adj1" fmla="val -31391"/>
              <a:gd name="adj2" fmla="val 260991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>
              <a:defRPr/>
            </a:pPr>
            <a:r>
              <a:rPr lang="de-DE" sz="1600">
                <a:solidFill>
                  <a:srgbClr val="FF0000"/>
                </a:solidFill>
                <a:latin typeface="+mn-lt"/>
              </a:rPr>
              <a:t>BuReg. Prognose </a:t>
            </a:r>
          </a:p>
          <a:p>
            <a:pPr algn="ctr">
              <a:defRPr/>
            </a:pPr>
            <a:r>
              <a:rPr lang="de-DE" sz="1600">
                <a:solidFill>
                  <a:srgbClr val="FF0000"/>
                </a:solidFill>
                <a:latin typeface="+mn-lt"/>
              </a:rPr>
              <a:t>bis 2020: 35%</a:t>
            </a: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6011863" y="1268413"/>
            <a:ext cx="2016125" cy="647700"/>
          </a:xfrm>
          <a:prstGeom prst="wedgeRectCallout">
            <a:avLst>
              <a:gd name="adj1" fmla="val 87533"/>
              <a:gd name="adj2" fmla="val 393931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600">
                <a:solidFill>
                  <a:srgbClr val="FF0000"/>
                </a:solidFill>
                <a:latin typeface="+mn-lt"/>
              </a:rPr>
              <a:t>BuReg. Progonse </a:t>
            </a:r>
          </a:p>
          <a:p>
            <a:pPr algn="ctr">
              <a:defRPr/>
            </a:pPr>
            <a:r>
              <a:rPr lang="de-DE" sz="1600">
                <a:solidFill>
                  <a:srgbClr val="FF0000"/>
                </a:solidFill>
                <a:latin typeface="+mn-lt"/>
              </a:rPr>
              <a:t>bis 2050: 80 %</a:t>
            </a:r>
            <a:r>
              <a:rPr lang="de-DE" sz="1600">
                <a:solidFill>
                  <a:srgbClr val="006600"/>
                </a:solidFill>
                <a:latin typeface="+mn-lt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kumente und Einstellungen\fellhama12\Desktop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664575" cy="4175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539750" y="188913"/>
            <a:ext cx="7696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de-DE" sz="33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Fukushima März 2011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165850"/>
            <a:ext cx="2484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Quelle Bild: BFlickr/Oldmaison</a:t>
            </a:r>
          </a:p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Quelle: Tepco, 7.11.2012</a:t>
            </a:r>
          </a:p>
        </p:txBody>
      </p:sp>
      <p:sp>
        <p:nvSpPr>
          <p:cNvPr id="7173" name="Textfeld 6"/>
          <p:cNvSpPr txBox="1">
            <a:spLocks noChangeArrowheads="1"/>
          </p:cNvSpPr>
          <p:nvPr/>
        </p:nvSpPr>
        <p:spPr bwMode="auto">
          <a:xfrm>
            <a:off x="0" y="55895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 Gesamtkosten des Reaktorunglücks:   100 Mrd. €  (Stand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96200" cy="839788"/>
          </a:xfrm>
        </p:spPr>
        <p:txBody>
          <a:bodyPr/>
          <a:lstStyle/>
          <a:p>
            <a:r>
              <a:rPr lang="de-DE" smtClean="0"/>
              <a:t>1. Kernelemente EEG erhalten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268788"/>
          </a:xfrm>
        </p:spPr>
        <p:txBody>
          <a:bodyPr/>
          <a:lstStyle/>
          <a:p>
            <a:r>
              <a:rPr lang="de-DE" sz="2400" smtClean="0"/>
              <a:t>Technologiespezifische feste Einspeisevergütung</a:t>
            </a:r>
          </a:p>
          <a:p>
            <a:r>
              <a:rPr lang="de-DE" sz="2400" smtClean="0"/>
              <a:t>langjährige Garantie für die Einspeisevergütung</a:t>
            </a:r>
          </a:p>
          <a:p>
            <a:r>
              <a:rPr lang="de-DE" sz="2400" smtClean="0"/>
              <a:t>privilegierter Netzzugang</a:t>
            </a:r>
          </a:p>
          <a:p>
            <a:r>
              <a:rPr lang="de-DE" sz="2400" smtClean="0"/>
              <a:t>Umlage der Mehrkosten auf Stromkunden</a:t>
            </a:r>
          </a:p>
          <a:p>
            <a:r>
              <a:rPr lang="de-DE" sz="2400" smtClean="0"/>
              <a:t>Vergütungsdegression nach Entwicklung Marktpreise</a:t>
            </a:r>
          </a:p>
          <a:p>
            <a:r>
              <a:rPr lang="de-DE" sz="2400" smtClean="0"/>
              <a:t>Über das EEG hinaus: fairer Markt; Internalisierung externer Kosten; Strommarktdesign, das auf Erneuerbare Energien ausgerichtet ist und nicht auf die konventionellen 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395288" y="285750"/>
            <a:ext cx="8353425" cy="1143000"/>
          </a:xfrm>
        </p:spPr>
        <p:txBody>
          <a:bodyPr/>
          <a:lstStyle/>
          <a:p>
            <a:r>
              <a:rPr lang="de-DE" smtClean="0"/>
              <a:t>2. EEG</a:t>
            </a:r>
            <a:r>
              <a:rPr lang="de-DE" b="1" smtClean="0"/>
              <a:t> </a:t>
            </a:r>
            <a:r>
              <a:rPr lang="de-DE" smtClean="0"/>
              <a:t>von</a:t>
            </a:r>
            <a:r>
              <a:rPr lang="de-DE" b="1" smtClean="0"/>
              <a:t> </a:t>
            </a:r>
            <a:r>
              <a:rPr lang="de-DE" smtClean="0"/>
              <a:t>unnötigen</a:t>
            </a:r>
            <a:r>
              <a:rPr lang="de-DE" b="1" smtClean="0"/>
              <a:t> </a:t>
            </a:r>
            <a:r>
              <a:rPr lang="de-DE" smtClean="0"/>
              <a:t>Kosten</a:t>
            </a:r>
            <a:r>
              <a:rPr lang="de-DE" b="1" smtClean="0"/>
              <a:t> </a:t>
            </a:r>
            <a:r>
              <a:rPr lang="de-DE" smtClean="0"/>
              <a:t>befreien</a:t>
            </a:r>
            <a:br>
              <a:rPr lang="de-DE" smtClean="0"/>
            </a:br>
            <a:endParaRPr lang="de-DE" smtClean="0"/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539750" y="1052513"/>
            <a:ext cx="8280400" cy="4629150"/>
          </a:xfrm>
        </p:spPr>
        <p:txBody>
          <a:bodyPr/>
          <a:lstStyle/>
          <a:p>
            <a:r>
              <a:rPr lang="de-DE" sz="2400" smtClean="0"/>
              <a:t>Rückführung der Besonderen Ausgleichsregelung auf Branchen, die tatsächlich im internationalen Wettbewerb stehen (gemessen am Faktor „Außenhandelsintensität“) </a:t>
            </a:r>
          </a:p>
          <a:p>
            <a:r>
              <a:rPr lang="de-DE" sz="2400" smtClean="0"/>
              <a:t>Abschaffung Eigenverbrauchsregelung für fossile Kraftwerke</a:t>
            </a:r>
          </a:p>
          <a:p>
            <a:r>
              <a:rPr lang="de-DE" sz="2400" smtClean="0"/>
              <a:t>Einführung eines Mindestbeitrags der Industrie zu den EEG-Kosten in Höhe des Merit- Order-Effekts </a:t>
            </a:r>
          </a:p>
          <a:p>
            <a:r>
              <a:rPr lang="de-DE" sz="2400" smtClean="0"/>
              <a:t>Abschaffung der Marktprämie und Wiederbelebung des Grünstromprivilegs als zentrales Vermarktungsinstrument für Ökostrom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034337" cy="622300"/>
          </a:xfrm>
        </p:spPr>
        <p:txBody>
          <a:bodyPr/>
          <a:lstStyle/>
          <a:p>
            <a:r>
              <a:rPr lang="de-DE" smtClean="0"/>
              <a:t>3. Eckpunkte EEG Weiterentwicklung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80400" cy="4556125"/>
          </a:xfrm>
        </p:spPr>
        <p:txBody>
          <a:bodyPr/>
          <a:lstStyle/>
          <a:p>
            <a:r>
              <a:rPr lang="de-DE" sz="2400" smtClean="0"/>
              <a:t>Anpassung Degression an Marktentwicklung   </a:t>
            </a:r>
          </a:p>
          <a:p>
            <a:r>
              <a:rPr lang="de-DE" sz="2400" smtClean="0"/>
              <a:t>Förderung von  Bioenergie-, Wasserkraft- und Geothermieeinspeisung nur noch bedarfsorientiert (Residuallast) </a:t>
            </a:r>
          </a:p>
          <a:p>
            <a:r>
              <a:rPr lang="de-DE" sz="2400" smtClean="0"/>
              <a:t>Biomasse an Nachhaltigkeit und Biodiversität ausrichten.  </a:t>
            </a:r>
          </a:p>
          <a:p>
            <a:r>
              <a:rPr lang="de-DE" sz="2400" smtClean="0"/>
              <a:t>Speicherbonus einführen</a:t>
            </a:r>
          </a:p>
          <a:p>
            <a:r>
              <a:rPr lang="de-DE" sz="2400" smtClean="0"/>
              <a:t>Technische Vorgaben zur Systemintegration sowie Eigenverbrauch einführen.</a:t>
            </a:r>
          </a:p>
          <a:p>
            <a:r>
              <a:rPr lang="de-DE" sz="2400" smtClean="0"/>
              <a:t>Wiederbelebung Ökostromprivileg und Befreiung  Ökostroms von Stromsteuer und EEG-Umlage, um Direktvermarktung zu stärken.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Ausgleich der Schwankungen von Solar- und Windstrom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179388" y="1643063"/>
            <a:ext cx="8785225" cy="4038600"/>
          </a:xfrm>
        </p:spPr>
        <p:txBody>
          <a:bodyPr/>
          <a:lstStyle/>
          <a:p>
            <a:r>
              <a:rPr lang="de-DE" smtClean="0"/>
              <a:t>Flexibilisierung Stromerzeugung</a:t>
            </a:r>
          </a:p>
          <a:p>
            <a:pPr lvl="1"/>
            <a:r>
              <a:rPr lang="de-DE" smtClean="0"/>
              <a:t>Wasserkraft, Bioenergie, Geothermie müssen  Ausgleichsenergie liefern</a:t>
            </a:r>
          </a:p>
          <a:p>
            <a:r>
              <a:rPr lang="de-DE" smtClean="0"/>
              <a:t>Flexibilisierung Stromverbrauch</a:t>
            </a:r>
          </a:p>
          <a:p>
            <a:pPr lvl="1"/>
            <a:r>
              <a:rPr lang="de-DE" smtClean="0"/>
              <a:t>Stromkunden richten sich nach Stromangebot</a:t>
            </a:r>
          </a:p>
          <a:p>
            <a:r>
              <a:rPr lang="de-DE" smtClean="0"/>
              <a:t>Vielfalt Speicherinvestitionen</a:t>
            </a:r>
          </a:p>
          <a:p>
            <a:pPr lvl="1"/>
            <a:r>
              <a:rPr lang="de-DE" smtClean="0"/>
              <a:t>Pumpspeicher, Batterien, Druckluft, Windgas </a:t>
            </a:r>
          </a:p>
          <a:p>
            <a:r>
              <a:rPr lang="de-DE" smtClean="0"/>
              <a:t>Netzausbau: vor allem dezentral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de-DE" smtClean="0"/>
              <a:t>Neues Buch zur Abkühlung der Erde</a:t>
            </a:r>
            <a:endParaRPr lang="en-US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4841875" cy="3733800"/>
          </a:xfrm>
        </p:spPr>
      </p:pic>
      <p:sp>
        <p:nvSpPr>
          <p:cNvPr id="27652" name="Textfeld 4"/>
          <p:cNvSpPr txBox="1">
            <a:spLocks noChangeArrowheads="1"/>
          </p:cNvSpPr>
          <p:nvPr/>
        </p:nvSpPr>
        <p:spPr bwMode="auto">
          <a:xfrm>
            <a:off x="5562600" y="1524000"/>
            <a:ext cx="3276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tx2"/>
                </a:solidFill>
              </a:rPr>
              <a:t>Neues Buch über Möglickeiten das Klima abzukühlen.</a:t>
            </a:r>
          </a:p>
          <a:p>
            <a:endParaRPr lang="de-DE">
              <a:solidFill>
                <a:schemeClr val="tx2"/>
              </a:solidFill>
            </a:endParaRPr>
          </a:p>
          <a:p>
            <a:r>
              <a:rPr lang="de-DE">
                <a:solidFill>
                  <a:schemeClr val="tx2"/>
                </a:solidFill>
              </a:rPr>
              <a:t>Englische Ausgabe erscheint im Sommer 2012.</a:t>
            </a:r>
          </a:p>
          <a:p>
            <a:endParaRPr lang="de-DE">
              <a:solidFill>
                <a:schemeClr val="tx2"/>
              </a:solidFill>
            </a:endParaRPr>
          </a:p>
          <a:p>
            <a:r>
              <a:rPr lang="de-DE">
                <a:solidFill>
                  <a:schemeClr val="tx2"/>
                </a:solidFill>
              </a:rPr>
              <a:t>Erhältlich als Paperback für 19 Euro.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Vielen Dank für Ihre Aufmerksamkeit!</a:t>
            </a:r>
          </a:p>
        </p:txBody>
      </p:sp>
      <p:pic>
        <p:nvPicPr>
          <p:cNvPr id="28675" name="Bild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7417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/>
          <p:cNvSpPr txBox="1">
            <a:spLocks noChangeArrowheads="1"/>
          </p:cNvSpPr>
          <p:nvPr/>
        </p:nvSpPr>
        <p:spPr bwMode="auto">
          <a:xfrm>
            <a:off x="0" y="6165850"/>
            <a:ext cx="7000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Quelle: Flickr, NASA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95" name="Textfeld 4"/>
          <p:cNvSpPr txBox="1">
            <a:spLocks noChangeArrowheads="1"/>
          </p:cNvSpPr>
          <p:nvPr/>
        </p:nvSpPr>
        <p:spPr bwMode="auto">
          <a:xfrm>
            <a:off x="214313" y="2143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6600"/>
                </a:solidFill>
              </a:rPr>
              <a:t>Ölkatastrophe im Golf von Mexiko</a:t>
            </a:r>
          </a:p>
          <a:p>
            <a:endParaRPr lang="de-DE" sz="2800">
              <a:solidFill>
                <a:srgbClr val="006600"/>
              </a:solidFill>
            </a:endParaRPr>
          </a:p>
        </p:txBody>
      </p:sp>
      <p:sp>
        <p:nvSpPr>
          <p:cNvPr id="8196" name="Textfeld 10"/>
          <p:cNvSpPr txBox="1">
            <a:spLocks noChangeArrowheads="1"/>
          </p:cNvSpPr>
          <p:nvPr/>
        </p:nvSpPr>
        <p:spPr bwMode="auto">
          <a:xfrm>
            <a:off x="684213" y="4221163"/>
            <a:ext cx="5183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6600"/>
                </a:solidFill>
              </a:rPr>
              <a:t>Geschätzter Schaden: US $ 100 Mrd. </a:t>
            </a:r>
          </a:p>
          <a:p>
            <a:r>
              <a:rPr lang="de-DE" sz="2000">
                <a:solidFill>
                  <a:srgbClr val="006600"/>
                </a:solidFill>
              </a:rPr>
              <a:t>(State of Louisiana)</a:t>
            </a:r>
          </a:p>
          <a:p>
            <a:endParaRPr lang="de-DE" sz="2000">
              <a:solidFill>
                <a:srgbClr val="006600"/>
              </a:solidFill>
            </a:endParaRPr>
          </a:p>
          <a:p>
            <a:r>
              <a:rPr lang="de-DE" sz="2000">
                <a:solidFill>
                  <a:srgbClr val="006600"/>
                </a:solidFill>
              </a:rPr>
              <a:t>BP will US $ 37,2 Mrd. zahlen</a:t>
            </a:r>
          </a:p>
        </p:txBody>
      </p:sp>
      <p:sp>
        <p:nvSpPr>
          <p:cNvPr id="12" name="Ellipse 11"/>
          <p:cNvSpPr/>
          <p:nvPr/>
        </p:nvSpPr>
        <p:spPr>
          <a:xfrm>
            <a:off x="468313" y="4365625"/>
            <a:ext cx="142875" cy="142875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8313" y="5300663"/>
            <a:ext cx="142875" cy="14446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8199" name="Picture 2" descr="C:\Dokumente und Einstellungen\fellhama12\Desktop\etiennecou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73238"/>
            <a:ext cx="3189288" cy="39671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200" name="Picture 2" descr="C:\Dokumente und Einstellungen\fellhama12\Desktop\ingridtay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8050"/>
            <a:ext cx="4103687" cy="30797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96200" cy="622300"/>
          </a:xfrm>
        </p:spPr>
        <p:txBody>
          <a:bodyPr/>
          <a:lstStyle/>
          <a:p>
            <a:r>
              <a:rPr lang="de-DE" smtClean="0"/>
              <a:t>Rohölpreise von 1960 bis 2011</a:t>
            </a:r>
          </a:p>
        </p:txBody>
      </p:sp>
      <p:pic>
        <p:nvPicPr>
          <p:cNvPr id="9219" name="Inhaltsplatzhalter 3" descr="oelhis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81075"/>
            <a:ext cx="8569325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23850" y="285750"/>
            <a:ext cx="8569325" cy="550863"/>
          </a:xfrm>
        </p:spPr>
        <p:txBody>
          <a:bodyPr/>
          <a:lstStyle/>
          <a:p>
            <a:r>
              <a:rPr lang="de-DE" smtClean="0"/>
              <a:t>Die EURO-Krise ist auch eine Erdölkrise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81075"/>
            <a:ext cx="8642350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-93663"/>
            <a:ext cx="8353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36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Erderwärmung </a:t>
            </a:r>
          </a:p>
          <a:p>
            <a:pPr algn="ctr">
              <a:defRPr/>
            </a:pPr>
            <a:r>
              <a:rPr lang="en-US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Wetterextreme nehmen zu.</a:t>
            </a:r>
          </a:p>
          <a:p>
            <a:pPr algn="ctr">
              <a:defRPr/>
            </a:pPr>
            <a:r>
              <a:rPr lang="en-US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Überflutungen, Stürme, Trockenheiten, Waldbrände, Meeresspiegelanstieg </a:t>
            </a:r>
            <a:endParaRPr lang="en-US" sz="2800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 descr="C:\Dokumente und Einstellungen\fellhama12\Desktop\Flu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41036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C:\Dokumente und Einstellungen\fellhama12\Desktop\Feue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40322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feld 4"/>
          <p:cNvSpPr txBox="1">
            <a:spLocks noChangeArrowheads="1"/>
          </p:cNvSpPr>
          <p:nvPr/>
        </p:nvSpPr>
        <p:spPr bwMode="auto">
          <a:xfrm>
            <a:off x="468313" y="5661025"/>
            <a:ext cx="734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/>
              <a:t>Schaden Hurrikan Sandy: 100 Mrd US Dollar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Umsetzung der heutigen Ziele und Maßnahmen bewirkt: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785813" y="2205038"/>
            <a:ext cx="7696200" cy="3476625"/>
          </a:xfrm>
        </p:spPr>
        <p:txBody>
          <a:bodyPr/>
          <a:lstStyle/>
          <a:p>
            <a:r>
              <a:rPr lang="de-DE" smtClean="0"/>
              <a:t>Weiteres Aufheizen der Erde</a:t>
            </a:r>
          </a:p>
          <a:p>
            <a:endParaRPr lang="de-DE" smtClean="0"/>
          </a:p>
          <a:p>
            <a:r>
              <a:rPr lang="de-DE" smtClean="0"/>
              <a:t>noch viel schlimmere Stürme, Überschwemmungen, Hitzeperioden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Einzige Möglichkeit für Klimaschutz 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mtClean="0"/>
          </a:p>
          <a:p>
            <a:pPr>
              <a:buFont typeface="Wingdings" pitchFamily="2" charset="2"/>
              <a:buNone/>
            </a:pPr>
            <a:endParaRPr lang="de-DE" smtClean="0"/>
          </a:p>
          <a:p>
            <a:pPr algn="ctr">
              <a:buFont typeface="Wingdings" pitchFamily="2" charset="2"/>
              <a:buNone/>
            </a:pPr>
            <a:r>
              <a:rPr lang="de-DE" sz="5400" smtClean="0"/>
              <a:t>Abkühlung der Erde</a:t>
            </a:r>
          </a:p>
          <a:p>
            <a:pPr algn="ctr">
              <a:buFont typeface="Wingdings" pitchFamily="2" charset="2"/>
              <a:buNone/>
            </a:pPr>
            <a:endParaRPr lang="de-DE" sz="4400" smtClean="0"/>
          </a:p>
          <a:p>
            <a:pPr algn="ctr">
              <a:buFont typeface="Wingdings" pitchFamily="2" charset="2"/>
              <a:buNone/>
            </a:pPr>
            <a:r>
              <a:rPr lang="de-DE" sz="4400" smtClean="0"/>
              <a:t>Und das ist möglich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14313"/>
            <a:ext cx="7696200" cy="477837"/>
          </a:xfrm>
        </p:spPr>
        <p:txBody>
          <a:bodyPr/>
          <a:lstStyle/>
          <a:p>
            <a:pPr algn="ctr" eaLnBrk="1" hangingPunct="1"/>
            <a:r>
              <a:rPr lang="de-DE" sz="3200" smtClean="0"/>
              <a:t>So wird die Erde wieder abgekühlt: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981075"/>
            <a:ext cx="8643937" cy="4840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200" smtClean="0">
                <a:solidFill>
                  <a:schemeClr val="tx2"/>
                </a:solidFill>
              </a:rPr>
              <a:t>1. </a:t>
            </a:r>
            <a:r>
              <a:rPr lang="de-DE" sz="2200" u="sng" smtClean="0">
                <a:solidFill>
                  <a:schemeClr val="tx2"/>
                </a:solidFill>
              </a:rPr>
              <a:t>Stopp der Klimagasemissionen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200" smtClean="0">
                <a:solidFill>
                  <a:schemeClr val="tx2"/>
                </a:solidFill>
              </a:rPr>
              <a:t>	(nicht Reduktion der Emissionen)</a:t>
            </a:r>
          </a:p>
          <a:p>
            <a:pPr eaLnBrk="1" hangingPunct="1"/>
            <a:r>
              <a:rPr lang="de-DE" sz="2200" smtClean="0">
                <a:solidFill>
                  <a:schemeClr val="tx2"/>
                </a:solidFill>
              </a:rPr>
              <a:t>Durchdringung Nullemissions-Technologien (100% EE)</a:t>
            </a:r>
          </a:p>
          <a:p>
            <a:pPr eaLnBrk="1" hangingPunct="1"/>
            <a:r>
              <a:rPr lang="de-DE" sz="2200" smtClean="0">
                <a:solidFill>
                  <a:schemeClr val="tx2"/>
                </a:solidFill>
              </a:rPr>
              <a:t>Beendigung der Nutzung atomarer und fossiler Energien, fossiler Chemie und industrieller Landwirtschaft</a:t>
            </a:r>
          </a:p>
          <a:p>
            <a:pPr eaLnBrk="1" hangingPunct="1"/>
            <a:endParaRPr lang="de-DE" sz="22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200" smtClean="0">
                <a:solidFill>
                  <a:schemeClr val="tx2"/>
                </a:solidFill>
              </a:rPr>
              <a:t>2. </a:t>
            </a:r>
            <a:r>
              <a:rPr lang="de-DE" sz="2200" u="sng" smtClean="0">
                <a:solidFill>
                  <a:schemeClr val="tx2"/>
                </a:solidFill>
              </a:rPr>
              <a:t>Herausholen des Kohlenstoffes aus der Atmosphäre</a:t>
            </a:r>
            <a:r>
              <a:rPr lang="de-DE" sz="2200" smtClean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de-DE" sz="2200" smtClean="0">
                <a:solidFill>
                  <a:schemeClr val="tx2"/>
                </a:solidFill>
              </a:rPr>
              <a:t>Humusaufbau (Pflanzenreststoffe, Biokohle)</a:t>
            </a:r>
          </a:p>
          <a:p>
            <a:pPr eaLnBrk="1" hangingPunct="1"/>
            <a:r>
              <a:rPr lang="de-DE" sz="2200" smtClean="0">
                <a:solidFill>
                  <a:schemeClr val="tx2"/>
                </a:solidFill>
              </a:rPr>
              <a:t>Großflächige Aufforstungen</a:t>
            </a:r>
          </a:p>
          <a:p>
            <a:pPr eaLnBrk="1" hangingPunct="1"/>
            <a:r>
              <a:rPr lang="de-DE" sz="2200" smtClean="0">
                <a:solidFill>
                  <a:schemeClr val="tx2"/>
                </a:solidFill>
              </a:rPr>
              <a:t>Biologische Landwirtschaft</a:t>
            </a:r>
          </a:p>
          <a:p>
            <a:pPr eaLnBrk="1" hangingPunct="1"/>
            <a:endParaRPr lang="de-DE" sz="22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2800" smtClean="0">
                <a:solidFill>
                  <a:schemeClr val="tx2"/>
                </a:solidFill>
              </a:rPr>
              <a:t>Ziel: 330 ppm (heute: 390 ppm CO2)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">
  <a:themeElements>
    <a:clrScheme name="Studio 15">
      <a:dk1>
        <a:srgbClr val="000000"/>
      </a:dk1>
      <a:lt1>
        <a:srgbClr val="FFFFFF"/>
      </a:lt1>
      <a:dk2>
        <a:srgbClr val="008000"/>
      </a:dk2>
      <a:lt2>
        <a:srgbClr val="FF6600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008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1">
        <a:dk1>
          <a:srgbClr val="000000"/>
        </a:dk1>
        <a:lt1>
          <a:srgbClr val="FFFFFF"/>
        </a:lt1>
        <a:dk2>
          <a:srgbClr val="15851A"/>
        </a:dk2>
        <a:lt2>
          <a:srgbClr val="F1F472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2">
        <a:dk1>
          <a:srgbClr val="000000"/>
        </a:dk1>
        <a:lt1>
          <a:srgbClr val="FFFFFF"/>
        </a:lt1>
        <a:dk2>
          <a:srgbClr val="15851A"/>
        </a:dk2>
        <a:lt2>
          <a:srgbClr val="F1F472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F8B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3">
        <a:dk1>
          <a:srgbClr val="000000"/>
        </a:dk1>
        <a:lt1>
          <a:srgbClr val="FFFFFF"/>
        </a:lt1>
        <a:dk2>
          <a:srgbClr val="009900"/>
        </a:dk2>
        <a:lt2>
          <a:srgbClr val="FFFF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F8B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4">
        <a:dk1>
          <a:srgbClr val="000000"/>
        </a:dk1>
        <a:lt1>
          <a:srgbClr val="FFFFFF"/>
        </a:lt1>
        <a:dk2>
          <a:srgbClr val="008000"/>
        </a:dk2>
        <a:lt2>
          <a:srgbClr val="FF99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5">
        <a:dk1>
          <a:srgbClr val="000000"/>
        </a:dk1>
        <a:lt1>
          <a:srgbClr val="FFFFFF"/>
        </a:lt1>
        <a:dk2>
          <a:srgbClr val="008000"/>
        </a:dk2>
        <a:lt2>
          <a:srgbClr val="FF66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dio 15">
    <a:dk1>
      <a:srgbClr val="000000"/>
    </a:dk1>
    <a:lt1>
      <a:srgbClr val="FFFFFF"/>
    </a:lt1>
    <a:dk2>
      <a:srgbClr val="008000"/>
    </a:dk2>
    <a:lt2>
      <a:srgbClr val="FF6600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00800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udio 15">
    <a:dk1>
      <a:srgbClr val="000000"/>
    </a:dk1>
    <a:lt1>
      <a:srgbClr val="FFFFFF"/>
    </a:lt1>
    <a:dk2>
      <a:srgbClr val="008000"/>
    </a:dk2>
    <a:lt2>
      <a:srgbClr val="FF6600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00800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Bildschirmpräsentation (4:3)</PresentationFormat>
  <Paragraphs>132</Paragraphs>
  <Slides>25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Praesentation</vt:lpstr>
      <vt:lpstr>Microsoft Office Excel 97-2003-Arbeitsblatt</vt:lpstr>
      <vt:lpstr>100% Erneuerbare Energien  Solarenergie sichert die Zukunft</vt:lpstr>
      <vt:lpstr>Folie 2</vt:lpstr>
      <vt:lpstr>Folie 3</vt:lpstr>
      <vt:lpstr>Rohölpreise von 1960 bis 2011</vt:lpstr>
      <vt:lpstr>Die EURO-Krise ist auch eine Erdölkrise</vt:lpstr>
      <vt:lpstr>Folie 6</vt:lpstr>
      <vt:lpstr>Die Umsetzung der heutigen Ziele und Maßnahmen bewirkt:</vt:lpstr>
      <vt:lpstr>Einzige Möglichkeit für Klimaschutz </vt:lpstr>
      <vt:lpstr>So wird die Erde wieder abgekühlt:</vt:lpstr>
      <vt:lpstr>Folie 10</vt:lpstr>
      <vt:lpstr>Häufig genannte Fehleinschätzungen zu Erneuerbaren Energien (EE) </vt:lpstr>
      <vt:lpstr>Anteil Erneuerbarer Energien am Bruttostrom- verbrauch in Deutschland</vt:lpstr>
      <vt:lpstr>Folie 13</vt:lpstr>
      <vt:lpstr>Folie 14</vt:lpstr>
      <vt:lpstr>Folie 15</vt:lpstr>
      <vt:lpstr>Einzelaufschlüsselung der EEG-Umlage und deren Anstieg in €-Cent in 2013</vt:lpstr>
      <vt:lpstr>Folie 17</vt:lpstr>
      <vt:lpstr>Entwicklung seit 1998 von Erdöl, Erdgas und Strompreisen in Deutschland</vt:lpstr>
      <vt:lpstr>Grüner Stromwechsel 2005-2050</vt:lpstr>
      <vt:lpstr>1. Kernelemente EEG erhalten</vt:lpstr>
      <vt:lpstr>2. EEG von unnötigen Kosten befreien </vt:lpstr>
      <vt:lpstr>3. Eckpunkte EEG Weiterentwicklung</vt:lpstr>
      <vt:lpstr>Ausgleich der Schwankungen von Solar- und Windstrom</vt:lpstr>
      <vt:lpstr>Neues Buch zur Abkühlung der Erde</vt:lpstr>
      <vt:lpstr>Vielen Dank für Ihre Aufmerksamkeit!</vt:lpstr>
    </vt:vector>
  </TitlesOfParts>
  <Company>Deutscher Bundestag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alle Felle 100% Erneuerbare Energien</dc:title>
  <dc:creator>M.Meyer</dc:creator>
  <cp:lastModifiedBy>fellhama11</cp:lastModifiedBy>
  <cp:revision>220</cp:revision>
  <dcterms:created xsi:type="dcterms:W3CDTF">2010-01-21T08:25:43Z</dcterms:created>
  <dcterms:modified xsi:type="dcterms:W3CDTF">2013-01-08T10:45:29Z</dcterms:modified>
</cp:coreProperties>
</file>