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89" r:id="rId3"/>
    <p:sldId id="298" r:id="rId4"/>
    <p:sldId id="276" r:id="rId5"/>
    <p:sldId id="291" r:id="rId6"/>
    <p:sldId id="300" r:id="rId7"/>
    <p:sldId id="290" r:id="rId8"/>
    <p:sldId id="299" r:id="rId9"/>
    <p:sldId id="280" r:id="rId10"/>
    <p:sldId id="296" r:id="rId11"/>
    <p:sldId id="278" r:id="rId12"/>
    <p:sldId id="277" r:id="rId13"/>
    <p:sldId id="297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kumente%20und%20Einstellungen\fellhama12\Desktop\Mapp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17835739282589"/>
          <c:y val="0.0272183161306592"/>
          <c:w val="0.884322397200349"/>
          <c:h val="0.81347977999565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4381">
              <a:solidFill>
                <a:srgbClr val="00641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05555555555555"/>
                  <c:y val="-0.0331650979177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16666666666667"/>
                  <c:y val="0.0302798106817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30555555555555"/>
                  <c:y val="-0.05858588232780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27777777777778"/>
                  <c:y val="0.01830938364726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63888888888889"/>
                  <c:y val="0.02519561318583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83333333333334"/>
                  <c:y val="-0.028595818331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972222222222217"/>
                  <c:y val="-0.03079463833824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125"/>
                  <c:y val="-0.01830938364726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666666666666667"/>
                  <c:y val="-0.01593905917798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319445538057743"/>
                  <c:y val="-0.02239617944636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402777777777778"/>
                  <c:y val="0.02399427344309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291666666666667"/>
                  <c:y val="-0.03424844282524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0833333333333333"/>
                  <c:y val="0.01271039220504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111111111111111"/>
                  <c:y val="0.02239617944636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75"/>
                  <c:y val="-0.005169927029134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0472222222222223"/>
                  <c:y val="-0.1038929903097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0333333333333332"/>
                  <c:y val="-0.02670797764933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0361111111111111"/>
                  <c:y val="0.02636481158986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00138888888888889"/>
                  <c:y val="0.006113954208912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0.00972222222222232"/>
                  <c:y val="0.02713704206241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0.0305555555555555"/>
                  <c:y val="-0.02968743556736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.0"/>
                  <c:y val="-0.02239610060963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381">
                <a:noFill/>
              </a:ln>
            </c:spPr>
            <c:txPr>
              <a:bodyPr/>
              <a:lstStyle/>
              <a:p>
                <a:pPr>
                  <a:defRPr sz="1344" b="0" i="0" u="none" strike="noStrike" baseline="0">
                    <a:solidFill>
                      <a:srgbClr val="006411"/>
                    </a:solidFill>
                    <a:latin typeface="Verdana"/>
                    <a:ea typeface="Verdana"/>
                    <a:cs typeface="Verdana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Tabelle1!$A$2:$A$23</c:f>
              <c:numCache>
                <c:formatCode>General</c:formatCode>
                <c:ptCount val="22"/>
                <c:pt idx="0">
                  <c:v>1992.0</c:v>
                </c:pt>
                <c:pt idx="1">
                  <c:v>1993.0</c:v>
                </c:pt>
                <c:pt idx="2">
                  <c:v>1994.0</c:v>
                </c:pt>
                <c:pt idx="3">
                  <c:v>1995.0</c:v>
                </c:pt>
                <c:pt idx="4">
                  <c:v>1996.0</c:v>
                </c:pt>
                <c:pt idx="5">
                  <c:v>1997.0</c:v>
                </c:pt>
                <c:pt idx="6">
                  <c:v>1998.0</c:v>
                </c:pt>
                <c:pt idx="7">
                  <c:v>1999.0</c:v>
                </c:pt>
                <c:pt idx="8">
                  <c:v>2000.0</c:v>
                </c:pt>
                <c:pt idx="9">
                  <c:v>2001.0</c:v>
                </c:pt>
                <c:pt idx="10">
                  <c:v>2002.0</c:v>
                </c:pt>
                <c:pt idx="11">
                  <c:v>2003.0</c:v>
                </c:pt>
                <c:pt idx="12">
                  <c:v>2004.0</c:v>
                </c:pt>
                <c:pt idx="13">
                  <c:v>2005.0</c:v>
                </c:pt>
                <c:pt idx="14">
                  <c:v>2006.0</c:v>
                </c:pt>
                <c:pt idx="15">
                  <c:v>2007.0</c:v>
                </c:pt>
                <c:pt idx="16">
                  <c:v>2008.0</c:v>
                </c:pt>
                <c:pt idx="17">
                  <c:v>2009.0</c:v>
                </c:pt>
                <c:pt idx="18">
                  <c:v>2010.0</c:v>
                </c:pt>
                <c:pt idx="19">
                  <c:v>2011.0</c:v>
                </c:pt>
                <c:pt idx="20">
                  <c:v>2012.0</c:v>
                </c:pt>
                <c:pt idx="21">
                  <c:v>2013.0</c:v>
                </c:pt>
              </c:numCache>
            </c:numRef>
          </c:cat>
          <c:val>
            <c:numRef>
              <c:f>Tabelle1!$B$2:$B$23</c:f>
              <c:numCache>
                <c:formatCode>#,##0</c:formatCode>
                <c:ptCount val="22"/>
                <c:pt idx="0">
                  <c:v>1971.0</c:v>
                </c:pt>
                <c:pt idx="1">
                  <c:v>2025.0</c:v>
                </c:pt>
                <c:pt idx="2">
                  <c:v>1881.0</c:v>
                </c:pt>
                <c:pt idx="3">
                  <c:v>1755.0</c:v>
                </c:pt>
                <c:pt idx="4">
                  <c:v>1863.0</c:v>
                </c:pt>
                <c:pt idx="5">
                  <c:v>2215.0</c:v>
                </c:pt>
                <c:pt idx="6">
                  <c:v>1959.0</c:v>
                </c:pt>
                <c:pt idx="7">
                  <c:v>1671.0</c:v>
                </c:pt>
                <c:pt idx="8">
                  <c:v>2967.0</c:v>
                </c:pt>
                <c:pt idx="9">
                  <c:v>3875.0</c:v>
                </c:pt>
                <c:pt idx="10">
                  <c:v>3238.0</c:v>
                </c:pt>
                <c:pt idx="11">
                  <c:v>3401.0</c:v>
                </c:pt>
                <c:pt idx="12">
                  <c:v>3288.0</c:v>
                </c:pt>
                <c:pt idx="13">
                  <c:v>4479.0</c:v>
                </c:pt>
                <c:pt idx="14">
                  <c:v>5926.0</c:v>
                </c:pt>
                <c:pt idx="15">
                  <c:v>5550.0</c:v>
                </c:pt>
                <c:pt idx="16">
                  <c:v>7450.0</c:v>
                </c:pt>
                <c:pt idx="17">
                  <c:v>5794.0</c:v>
                </c:pt>
                <c:pt idx="18">
                  <c:v>5726.0</c:v>
                </c:pt>
                <c:pt idx="19">
                  <c:v>7133.0</c:v>
                </c:pt>
                <c:pt idx="20">
                  <c:v>8061.0</c:v>
                </c:pt>
                <c:pt idx="21">
                  <c:v>7656.0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653736"/>
        <c:axId val="2115657016"/>
      </c:lineChart>
      <c:catAx>
        <c:axId val="211565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536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2115657016"/>
        <c:crosses val="autoZero"/>
        <c:auto val="1"/>
        <c:lblAlgn val="ctr"/>
        <c:lblOffset val="100"/>
        <c:noMultiLvlLbl val="0"/>
      </c:catAx>
      <c:valAx>
        <c:axId val="21156570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304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536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2115653736"/>
        <c:crosses val="autoZero"/>
        <c:crossBetween val="between"/>
      </c:valAx>
      <c:spPr>
        <a:noFill/>
        <a:ln w="24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de-DE" sz="1800" b="0" i="0" baseline="0">
                <a:solidFill>
                  <a:srgbClr val="339933"/>
                </a:solidFill>
              </a:rPr>
              <a:t>Average electricity costs: 19,6 ct/kWh</a:t>
            </a:r>
            <a:endParaRPr lang="de-DE">
              <a:solidFill>
                <a:srgbClr val="339933"/>
              </a:solidFill>
            </a:endParaRPr>
          </a:p>
          <a:p>
            <a:pPr algn="l">
              <a:defRPr/>
            </a:pPr>
            <a:r>
              <a:rPr lang="de-DE" sz="1800" b="0" i="0" baseline="0">
                <a:solidFill>
                  <a:srgbClr val="339933"/>
                </a:solidFill>
              </a:rPr>
              <a:t>Share for Renewables: 0,54 ct/kWh </a:t>
            </a:r>
            <a:endParaRPr lang="de-DE">
              <a:solidFill>
                <a:srgbClr val="339933"/>
              </a:solidFill>
            </a:endParaRPr>
          </a:p>
          <a:p>
            <a:pPr algn="l">
              <a:defRPr/>
            </a:pPr>
            <a:endParaRPr lang="de-DE"/>
          </a:p>
        </c:rich>
      </c:tx>
      <c:layout>
        <c:manualLayout>
          <c:xMode val="edge"/>
          <c:yMode val="edge"/>
          <c:x val="0.00436111111111111"/>
          <c:y val="0.013888888888889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171169580193199"/>
          <c:w val="0.674395852873024"/>
          <c:h val="0.82588664499441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6"/>
            <c:spPr>
              <a:solidFill>
                <a:srgbClr val="339933"/>
              </a:solidFill>
            </c:spPr>
          </c:dPt>
          <c:dLbls>
            <c:dLbl>
              <c:idx val="0"/>
              <c:layout>
                <c:manualLayout>
                  <c:x val="0.02327618377532"/>
                  <c:y val="-0.019043862760398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39933"/>
                        </a:solidFill>
                      </a:defRPr>
                    </a:pPr>
                    <a:r>
                      <a:rPr lang="en-US" sz="1400" b="1">
                        <a:solidFill>
                          <a:srgbClr val="339933"/>
                        </a:solidFill>
                      </a:rPr>
                      <a:t>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Tabelle2!$A$28:$A$36</c:f>
              <c:strCache>
                <c:ptCount val="9"/>
                <c:pt idx="0">
                  <c:v>Renewables</c:v>
                </c:pt>
                <c:pt idx="1">
                  <c:v>electricity generation</c:v>
                </c:pt>
                <c:pt idx="2">
                  <c:v>cogeneration</c:v>
                </c:pt>
                <c:pt idx="3">
                  <c:v>value added tax</c:v>
                </c:pt>
                <c:pt idx="4">
                  <c:v>electricity tax</c:v>
                </c:pt>
                <c:pt idx="5">
                  <c:v>measurement costs</c:v>
                </c:pt>
                <c:pt idx="6">
                  <c:v>Distribution</c:v>
                </c:pt>
                <c:pt idx="7">
                  <c:v>concession levy</c:v>
                </c:pt>
                <c:pt idx="8">
                  <c:v>network access</c:v>
                </c:pt>
              </c:strCache>
            </c:strRef>
          </c:cat>
          <c:val>
            <c:numRef>
              <c:f>Tabelle2!$B$28:$B$36</c:f>
              <c:numCache>
                <c:formatCode>_-* #,##0.0000\ "€"_-;\-* #,##0.0000\ "€"_-;_-* "-"????\ "€"_-;_-@_-</c:formatCode>
                <c:ptCount val="9"/>
                <c:pt idx="0">
                  <c:v>0.0054000000000004</c:v>
                </c:pt>
                <c:pt idx="1">
                  <c:v>0.043</c:v>
                </c:pt>
                <c:pt idx="2">
                  <c:v>0.00300000000000002</c:v>
                </c:pt>
                <c:pt idx="3">
                  <c:v>0.0270000000000003</c:v>
                </c:pt>
                <c:pt idx="4">
                  <c:v>0.0210000000000001</c:v>
                </c:pt>
                <c:pt idx="5">
                  <c:v>0.01</c:v>
                </c:pt>
                <c:pt idx="6">
                  <c:v>0.01</c:v>
                </c:pt>
                <c:pt idx="7">
                  <c:v>0.0180000000000001</c:v>
                </c:pt>
                <c:pt idx="8">
                  <c:v>0.0600000000000002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738652474635"/>
          <c:y val="0.182521203992112"/>
          <c:w val="0.334261347525465"/>
          <c:h val="0.627236211028823"/>
        </c:manualLayout>
      </c:layout>
      <c:overlay val="0"/>
      <c:txPr>
        <a:bodyPr/>
        <a:lstStyle/>
        <a:p>
          <a:pPr>
            <a:defRPr sz="1800">
              <a:solidFill>
                <a:srgbClr val="339933"/>
              </a:solidFill>
            </a:defRPr>
          </a:pPr>
          <a:endParaRPr lang="de-DE"/>
        </a:p>
      </c:txPr>
    </c:legend>
    <c:plotVisOnly val="1"/>
    <c:dispBlanksAs val="gap"/>
    <c:showDLblsOverMax val="0"/>
  </c:chart>
  <c:spPr>
    <a:ln w="57150">
      <a:solidFill>
        <a:srgbClr val="339933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0E7D-C75D-4D2A-A3E6-93F95B20B8C0}" type="datetimeFigureOut">
              <a:rPr lang="de-DE" smtClean="0"/>
              <a:t>13.03.14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842D-5BA6-46DB-865A-B7BF8DFDB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24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4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4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4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4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4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697CA-8BB1-4CE2-837F-DDDDFA814C17}" type="slidenum">
              <a:rPr lang="de-DE" smtClean="0">
                <a:latin typeface="Times New Roman" panose="02020603050405020304" pitchFamily="18" charset="0"/>
              </a:rPr>
              <a:pPr/>
              <a:t>3</a:t>
            </a:fld>
            <a:endParaRPr lang="de-DE" smtClean="0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62000"/>
            <a:ext cx="4964112" cy="37226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7925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8461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CD5EC1-CC95-4530-BD3E-EAA0228A3BC2}" type="slidenum">
              <a:rPr lang="de-DE" smtClean="0"/>
              <a:pPr>
                <a:spcBef>
                  <a:spcPct val="0"/>
                </a:spcBef>
              </a:pPr>
              <a:t>4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01675"/>
            <a:ext cx="4573587" cy="34290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32375" cy="413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974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Aktualisiert 21.2.2014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50E4-6BCB-4E98-8341-CEAF8864BFA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77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defTabSz="457200" eaLnBrk="1" hangingPunct="1">
              <a:spcBef>
                <a:spcPct val="0"/>
              </a:spcBef>
            </a:pPr>
            <a:r>
              <a:rPr lang="en-US" smtClean="0">
                <a:ea typeface="MS PGothic" panose="020B0600070205080204" pitchFamily="34" charset="-128"/>
              </a:rPr>
              <a:t>We're 15 to 20 years behind in how we think about renewables. </a:t>
            </a:r>
            <a:endParaRPr lang="en-US" smtClean="0"/>
          </a:p>
        </p:txBody>
      </p:sp>
      <p:sp>
        <p:nvSpPr>
          <p:cNvPr id="264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424F5-C405-4866-91D7-C6BCCC2A536C}" type="slidenum">
              <a:rPr lang="de-DE" smtClean="0"/>
              <a:pPr>
                <a:spcBef>
                  <a:spcPct val="0"/>
                </a:spcBef>
              </a:pPr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6703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AA6A8F-B6F6-446A-898C-FE8B45D72BD4}" type="slidenum">
              <a:rPr lang="de-DE" smtClean="0"/>
              <a:pPr>
                <a:spcBef>
                  <a:spcPct val="0"/>
                </a:spcBef>
              </a:pPr>
              <a:t>13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8093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4F9B6-3BF4-4D93-A094-51650B83196A}" type="slidenum">
              <a:rPr lang="de-DE" smtClean="0"/>
              <a:pPr>
                <a:spcBef>
                  <a:spcPct val="0"/>
                </a:spcBef>
              </a:pPr>
              <a:t>16</a:t>
            </a:fld>
            <a:endParaRPr lang="de-DE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15963"/>
            <a:ext cx="4491038" cy="3368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1975"/>
            <a:ext cx="5029200" cy="408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6029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6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AutoShape 1027"/>
          <p:cNvSpPr>
            <a:spLocks noChangeArrowheads="1"/>
          </p:cNvSpPr>
          <p:nvPr userDrawn="1"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AutoShape 1028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5846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5429250" y="6286500"/>
            <a:ext cx="3714750" cy="571500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Hans-Josef Fell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www.hans-josef-fell.de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96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785786" y="1571612"/>
            <a:ext cx="7696200" cy="4038600"/>
          </a:xfrm>
        </p:spPr>
        <p:txBody>
          <a:bodyPr/>
          <a:lstStyle/>
          <a:p>
            <a:pPr lvl="0"/>
            <a:r>
              <a:rPr lang="de-DE" noProof="0" dirty="0" smtClean="0"/>
              <a:t>Diagramm durch Klicken auf Symbol hinzufügen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>
            <a:off x="274638" y="800100"/>
            <a:ext cx="7332662" cy="0"/>
          </a:xfrm>
          <a:prstGeom prst="line">
            <a:avLst/>
          </a:prstGeom>
          <a:noFill/>
          <a:ln w="25400">
            <a:solidFill>
              <a:srgbClr val="28377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28638"/>
            <a:ext cx="17764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 rot="10800000">
            <a:off x="0" y="6578600"/>
            <a:ext cx="9163050" cy="3048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0">
                <a:schemeClr val="bg1"/>
              </a:gs>
              <a:gs pos="100000">
                <a:srgbClr val="086C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4" name="Straight Connector 6"/>
          <p:cNvCxnSpPr/>
          <p:nvPr userDrawn="1"/>
        </p:nvCxnSpPr>
        <p:spPr>
          <a:xfrm>
            <a:off x="0" y="514351"/>
            <a:ext cx="9144000" cy="0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blu_logo_RGB_r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9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292" y="23851"/>
            <a:ext cx="8911772" cy="457200"/>
          </a:xfrm>
          <a:effectLst/>
        </p:spPr>
        <p:txBody>
          <a:bodyPr/>
          <a:lstStyle>
            <a:lvl1pPr>
              <a:defRPr b="1" cap="none" spc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2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EE48-F095-4CC8-BABF-CCE81970E7AD}" type="datetime1">
              <a:rPr lang="en-US"/>
              <a:pPr>
                <a:defRPr/>
              </a:pPr>
              <a:t>13.03.14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629401"/>
            <a:ext cx="2895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ViZn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05325" y="6659034"/>
            <a:ext cx="1828800" cy="1989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B83AC9-FB13-4E71-900F-0E3F0AC2C5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28575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43063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5429250" y="6286500"/>
            <a:ext cx="3714750" cy="571500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Hans-Josef Fell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www.hans-josef-fell.de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olien%20English%20Verlinkungen%5CCost%20share.xlsx" TargetMode="External"/><Relationship Id="rId4" Type="http://schemas.openxmlformats.org/officeDocument/2006/relationships/chart" Target="../charts/chart2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765175"/>
            <a:ext cx="7772400" cy="1150938"/>
          </a:xfrm>
        </p:spPr>
        <p:txBody>
          <a:bodyPr/>
          <a:lstStyle/>
          <a:p>
            <a:pPr algn="ctr" eaLnBrk="1" hangingPunct="1"/>
            <a:r>
              <a:rPr lang="de-DE" smtClean="0">
                <a:solidFill>
                  <a:srgbClr val="006600"/>
                </a:solidFill>
              </a:rPr>
              <a:t>Auf alle Felle</a:t>
            </a:r>
            <a:br>
              <a:rPr lang="de-DE" smtClean="0">
                <a:solidFill>
                  <a:srgbClr val="006600"/>
                </a:solidFill>
              </a:rPr>
            </a:br>
            <a:r>
              <a:rPr lang="de-DE" smtClean="0">
                <a:solidFill>
                  <a:srgbClr val="006600"/>
                </a:solidFill>
              </a:rPr>
              <a:t>100% Erneuerbare Energien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2143125"/>
            <a:ext cx="7918648" cy="33845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dirty="0" smtClean="0">
                <a:solidFill>
                  <a:srgbClr val="006600"/>
                </a:solidFill>
              </a:rPr>
              <a:t>Geplantes Schweinfurter Erdgaskraftwerk wird Investitionsruine</a:t>
            </a:r>
            <a:endParaRPr lang="de-DE" sz="3600" dirty="0" smtClean="0">
              <a:solidFill>
                <a:srgbClr val="0066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sz="3600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sz="3600" b="1" dirty="0" smtClean="0">
                <a:solidFill>
                  <a:srgbClr val="006600"/>
                </a:solidFill>
              </a:rPr>
              <a:t>Schweinfurt   12.3.2014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dirty="0" smtClean="0">
                <a:solidFill>
                  <a:srgbClr val="006600"/>
                </a:solidFill>
              </a:rPr>
              <a:t>Hans-Josef Fell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dirty="0" smtClean="0">
                <a:solidFill>
                  <a:srgbClr val="006600"/>
                </a:solidFill>
              </a:rPr>
              <a:t>Präsident Energy Watch Group </a:t>
            </a:r>
          </a:p>
        </p:txBody>
      </p:sp>
    </p:spTree>
    <p:extLst>
      <p:ext uri="{BB962C8B-B14F-4D97-AF65-F5344CB8AC3E}">
        <p14:creationId xmlns:p14="http://schemas.microsoft.com/office/powerpoint/2010/main" val="214394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483890"/>
            <a:ext cx="8751080" cy="488395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B0F0"/>
                </a:solidFill>
              </a:rPr>
              <a:t>Z20 - </a:t>
            </a:r>
            <a:r>
              <a:rPr lang="de-DE" sz="2000" dirty="0">
                <a:solidFill>
                  <a:srgbClr val="00B0F0"/>
                </a:solidFill>
              </a:rPr>
              <a:t>Energie-/Stromspeicher von </a:t>
            </a:r>
            <a:r>
              <a:rPr lang="en-US" sz="2000" dirty="0">
                <a:solidFill>
                  <a:srgbClr val="00B0F0"/>
                </a:solidFill>
              </a:rPr>
              <a:t>BlueSky Energy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24038"/>
            <a:ext cx="3706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Rectangle 36"/>
          <p:cNvSpPr>
            <a:spLocks noChangeArrowheads="1"/>
          </p:cNvSpPr>
          <p:nvPr/>
        </p:nvSpPr>
        <p:spPr bwMode="auto">
          <a:xfrm>
            <a:off x="4164012" y="972285"/>
            <a:ext cx="4979987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Technologie: </a:t>
            </a:r>
            <a:r>
              <a:rPr lang="de-DE" altLang="de-DE" sz="1600" dirty="0">
                <a:latin typeface="+mn-lt"/>
              </a:rPr>
              <a:t>Zink-Eisen Redox-Flow-Batterie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Anwendung:</a:t>
            </a:r>
            <a:r>
              <a:rPr lang="de-DE" altLang="de-DE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altLang="de-DE" sz="1600" dirty="0">
                <a:latin typeface="+mn-lt"/>
              </a:rPr>
              <a:t>PV-Anlagen und Windparks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Green Technology: </a:t>
            </a:r>
            <a:r>
              <a:rPr lang="de-DE" altLang="de-DE" sz="1600" dirty="0">
                <a:latin typeface="+mn-lt"/>
              </a:rPr>
              <a:t>schadstofffrei, nicht toxisch, nicht brennbar, nicht explosiv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Nachhaltigkeit: </a:t>
            </a:r>
            <a:r>
              <a:rPr lang="de-DE" altLang="de-DE" sz="1600" dirty="0">
                <a:latin typeface="+mn-lt"/>
              </a:rPr>
              <a:t>Rohstoffe weltweit </a:t>
            </a:r>
            <a:r>
              <a:rPr lang="de-DE" altLang="de-DE" sz="1600" dirty="0"/>
              <a:t>"</a:t>
            </a:r>
            <a:r>
              <a:rPr lang="de-DE" altLang="de-DE" sz="1600" dirty="0">
                <a:latin typeface="+mn-lt"/>
              </a:rPr>
              <a:t>unbeschränkt</a:t>
            </a:r>
            <a:r>
              <a:rPr lang="de-DE" altLang="de-DE" sz="1600" dirty="0"/>
              <a:t>"</a:t>
            </a:r>
            <a:r>
              <a:rPr lang="de-DE" altLang="de-DE" sz="1600" dirty="0">
                <a:latin typeface="+mn-lt"/>
              </a:rPr>
              <a:t> und kostengünstig verfügbar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Skalierbarkeit: </a:t>
            </a:r>
            <a:r>
              <a:rPr lang="de-DE" altLang="de-DE" sz="1600" dirty="0">
                <a:latin typeface="+mn-lt"/>
              </a:rPr>
              <a:t>eine Batterie (Container) bietet                 48 – 80 kW Leistung → 120 – 160 kWh Energie; skalierbar bis zu mehreren MWh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Wirtschaftlichkeit: </a:t>
            </a:r>
            <a:r>
              <a:rPr lang="de-DE" altLang="de-DE" sz="1600" dirty="0">
                <a:latin typeface="+mn-lt"/>
              </a:rPr>
              <a:t>kostengünstigste und sicherste Technologie aller Großbatterien. Kosten pro kWh:  derzeit ca. 0,10 €/kWh; Tendenz fallend    Amortisationszeit ca. 7 </a:t>
            </a:r>
            <a:r>
              <a:rPr lang="de-DE" altLang="de-DE" sz="1600" dirty="0" err="1" smtClean="0">
                <a:latin typeface="+mn-lt"/>
              </a:rPr>
              <a:t>Jahre</a:t>
            </a:r>
            <a:r>
              <a:rPr lang="de-DE" altLang="de-DE" sz="1600" b="1" dirty="0" err="1" smtClean="0">
                <a:solidFill>
                  <a:srgbClr val="0070C0"/>
                </a:solidFill>
                <a:latin typeface="+mn-lt"/>
              </a:rPr>
              <a:t>Lebensdauer</a:t>
            </a:r>
            <a:r>
              <a:rPr lang="de-DE" altLang="de-DE" sz="16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de-DE" altLang="de-DE" sz="1600" dirty="0">
                <a:latin typeface="+mn-lt"/>
              </a:rPr>
              <a:t>20+ Jahre bei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1600" dirty="0" smtClean="0">
                <a:latin typeface="+mn-lt"/>
              </a:rPr>
              <a:t> </a:t>
            </a:r>
            <a:r>
              <a:rPr lang="de-DE" altLang="de-DE" sz="1600" dirty="0">
                <a:latin typeface="+mn-lt"/>
              </a:rPr>
              <a:t>7.000 Lade- / Entlade-zyklen</a:t>
            </a:r>
            <a:endParaRPr lang="de-DE" altLang="de-DE" sz="1600" b="1" dirty="0">
              <a:latin typeface="+mn-lt"/>
            </a:endParaRPr>
          </a:p>
        </p:txBody>
      </p:sp>
      <p:sp>
        <p:nvSpPr>
          <p:cNvPr id="20504" name="Rectangle 38"/>
          <p:cNvSpPr>
            <a:spLocks noChangeArrowheads="1"/>
          </p:cNvSpPr>
          <p:nvPr/>
        </p:nvSpPr>
        <p:spPr bwMode="auto">
          <a:xfrm>
            <a:off x="61914" y="1370013"/>
            <a:ext cx="1857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600" b="1" dirty="0">
                <a:solidFill>
                  <a:srgbClr val="0070C0"/>
                </a:solidFill>
                <a:latin typeface="+mj-lt"/>
              </a:rPr>
              <a:t>Standard Container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600" b="1" dirty="0">
                <a:solidFill>
                  <a:srgbClr val="0070C0"/>
                </a:solidFill>
                <a:latin typeface="+mj-lt"/>
              </a:rPr>
              <a:t>(6,1 x 2,4 x 2,4 m)</a:t>
            </a:r>
          </a:p>
        </p:txBody>
      </p:sp>
      <p:sp>
        <p:nvSpPr>
          <p:cNvPr id="20507" name="Rectangle 47"/>
          <p:cNvSpPr>
            <a:spLocks noChangeArrowheads="1"/>
          </p:cNvSpPr>
          <p:nvPr/>
        </p:nvSpPr>
        <p:spPr bwMode="auto">
          <a:xfrm>
            <a:off x="-152400" y="40417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sz="1600" b="1" dirty="0">
                <a:solidFill>
                  <a:srgbClr val="0070C0"/>
                </a:solidFill>
                <a:latin typeface="+mj-lt"/>
              </a:rPr>
              <a:t>Pumpe</a:t>
            </a: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1025526" y="5205414"/>
            <a:ext cx="2093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sz="1600" b="1" dirty="0">
                <a:solidFill>
                  <a:srgbClr val="0070C0"/>
                </a:solidFill>
                <a:latin typeface="+mj-lt"/>
              </a:rPr>
              <a:t>Tanks für Elektrolythe</a:t>
            </a: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23814" y="4606926"/>
            <a:ext cx="2014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600" b="1" dirty="0">
                <a:solidFill>
                  <a:srgbClr val="0070C0"/>
                </a:solidFill>
                <a:latin typeface="+mj-lt"/>
              </a:rPr>
              <a:t>3 – 5 </a:t>
            </a:r>
            <a:r>
              <a:rPr lang="de-DE" sz="1600" b="1" dirty="0">
                <a:solidFill>
                  <a:srgbClr val="0070C0"/>
                </a:solidFill>
                <a:latin typeface="+mj-lt"/>
              </a:rPr>
              <a:t>Batteriepakete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57200" y="2965450"/>
            <a:ext cx="800100" cy="1219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762000" y="2895600"/>
            <a:ext cx="1258888" cy="1828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1530350" y="3898900"/>
            <a:ext cx="908050" cy="14176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2078039" y="3613150"/>
            <a:ext cx="369887" cy="17033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822450" y="1662114"/>
            <a:ext cx="425450" cy="2428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0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Bild 20" descr="powerpoint_stuff_balken_quadr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0582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1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79773"/>
          </a:xfrm>
        </p:spPr>
        <p:txBody>
          <a:bodyPr anchor="t"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100% </a:t>
            </a:r>
            <a:r>
              <a:rPr lang="en-US" dirty="0" err="1" smtClean="0">
                <a:latin typeface="Arial" panose="020B0604020202020204" pitchFamily="34" charset="0"/>
              </a:rPr>
              <a:t>Erneuerbare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Energien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Regionen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err="1" smtClean="0">
                <a:latin typeface="Arial" panose="020B0604020202020204" pitchFamily="34" charset="0"/>
              </a:rPr>
              <a:t>Globale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Kampagne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endParaRPr lang="en-GB" dirty="0" smtClean="0">
              <a:latin typeface="Arial" panose="020B0604020202020204" pitchFamily="34" charset="0"/>
            </a:endParaRPr>
          </a:p>
        </p:txBody>
      </p:sp>
      <p:pic>
        <p:nvPicPr>
          <p:cNvPr id="263172" name="Picture 1038" descr="go100_logo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5"/>
            <a:ext cx="4499993" cy="7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813"/>
            <a:ext cx="3098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4" name="Textfeld 1"/>
          <p:cNvSpPr txBox="1">
            <a:spLocks noChangeArrowheads="1"/>
          </p:cNvSpPr>
          <p:nvPr/>
        </p:nvSpPr>
        <p:spPr bwMode="auto">
          <a:xfrm>
            <a:off x="204788" y="5186363"/>
            <a:ext cx="887412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200" b="1">
                <a:solidFill>
                  <a:srgbClr val="001F33"/>
                </a:solidFill>
                <a:latin typeface="Arial" panose="020B0604020202020204" pitchFamily="34" charset="0"/>
              </a:rPr>
              <a:t>Germany</a:t>
            </a:r>
          </a:p>
        </p:txBody>
      </p:sp>
      <p:sp>
        <p:nvSpPr>
          <p:cNvPr id="4" name="Rechteck 3"/>
          <p:cNvSpPr/>
          <p:nvPr/>
        </p:nvSpPr>
        <p:spPr>
          <a:xfrm>
            <a:off x="3556000" y="1557338"/>
            <a:ext cx="5588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>
                <a:cs typeface="Arial" charset="0"/>
              </a:rPr>
              <a:t>Länder mit 100% EE </a:t>
            </a:r>
            <a:r>
              <a:rPr lang="de-DE" sz="2000" dirty="0" smtClean="0">
                <a:cs typeface="Arial" charset="0"/>
              </a:rPr>
              <a:t>Ziel</a:t>
            </a:r>
            <a:endParaRPr lang="de-DE" sz="1200" dirty="0">
              <a:cs typeface="Arial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de-DE" i="1" dirty="0"/>
              <a:t>Dänemark: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/>
              <a:t>100% EE bis 2050 alle Sektoren</a:t>
            </a:r>
          </a:p>
          <a:p>
            <a:pPr eaLnBrk="1" hangingPunct="1">
              <a:defRPr/>
            </a:pPr>
            <a:r>
              <a:rPr lang="de-DE" i="1" dirty="0"/>
              <a:t>- </a:t>
            </a:r>
            <a:r>
              <a:rPr lang="de-DE" i="1" dirty="0" err="1" smtClean="0"/>
              <a:t>Schotland</a:t>
            </a:r>
            <a:r>
              <a:rPr lang="de-DE" i="1" dirty="0"/>
              <a:t>: </a:t>
            </a:r>
            <a:r>
              <a:rPr lang="de-DE" dirty="0"/>
              <a:t>100% EE Elektrizität bis 2020</a:t>
            </a:r>
          </a:p>
          <a:p>
            <a:pPr eaLnBrk="1" hangingPunct="1">
              <a:buFontTx/>
              <a:buChar char="-"/>
              <a:defRPr/>
            </a:pPr>
            <a:r>
              <a:rPr lang="de-DE" i="1" dirty="0"/>
              <a:t>Oberösterreich: </a:t>
            </a:r>
            <a:r>
              <a:rPr lang="de-DE" dirty="0"/>
              <a:t>100% EE Strom, Wärme bis  2030</a:t>
            </a:r>
          </a:p>
          <a:p>
            <a:pPr eaLnBrk="1" hangingPunct="1">
              <a:buFontTx/>
              <a:buChar char="-"/>
              <a:defRPr/>
            </a:pPr>
            <a:r>
              <a:rPr lang="de-DE" dirty="0"/>
              <a:t>Island, Neuseeland</a:t>
            </a:r>
          </a:p>
          <a:p>
            <a:pPr eaLnBrk="1" hangingPunct="1">
              <a:defRPr/>
            </a:pPr>
            <a:endParaRPr lang="de-DE" sz="1600" dirty="0">
              <a:cs typeface="Arial" charset="0"/>
            </a:endParaRPr>
          </a:p>
          <a:p>
            <a:pPr eaLnBrk="1" hangingPunct="1">
              <a:defRPr/>
            </a:pPr>
            <a:r>
              <a:rPr lang="de-DE" sz="2000" dirty="0">
                <a:cs typeface="Arial" charset="0"/>
              </a:rPr>
              <a:t>Städte  mit 100% EE </a:t>
            </a:r>
            <a:r>
              <a:rPr lang="de-DE" sz="2000" dirty="0" smtClean="0">
                <a:cs typeface="Arial" charset="0"/>
              </a:rPr>
              <a:t>Ziel</a:t>
            </a:r>
            <a:endParaRPr lang="de-DE" sz="1600" dirty="0">
              <a:cs typeface="Arial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de-DE" i="1" dirty="0"/>
              <a:t>Barcelona, Spanien	- </a:t>
            </a:r>
            <a:r>
              <a:rPr lang="de-DE" i="1" dirty="0" err="1"/>
              <a:t>Masdar</a:t>
            </a:r>
            <a:r>
              <a:rPr lang="de-DE" i="1" dirty="0"/>
              <a:t> City, UAE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de-DE" i="1" dirty="0"/>
              <a:t>München, Deutschland	</a:t>
            </a:r>
            <a:endParaRPr lang="de-DE" i="1" dirty="0" smtClean="0"/>
          </a:p>
          <a:p>
            <a:pPr marL="171450" indent="-171450" eaLnBrk="1" hangingPunct="1">
              <a:buFontTx/>
              <a:buChar char="-"/>
              <a:defRPr/>
            </a:pPr>
            <a:r>
              <a:rPr lang="de-DE" i="1" dirty="0" smtClean="0"/>
              <a:t>San </a:t>
            </a:r>
            <a:r>
              <a:rPr lang="de-DE" i="1" dirty="0"/>
              <a:t>Francisco, USA</a:t>
            </a:r>
          </a:p>
          <a:p>
            <a:pPr eaLnBrk="1" hangingPunct="1">
              <a:defRPr/>
            </a:pPr>
            <a:r>
              <a:rPr lang="de-DE" i="1" dirty="0"/>
              <a:t>-</a:t>
            </a:r>
            <a:r>
              <a:rPr lang="de-DE" i="1" dirty="0" smtClean="0"/>
              <a:t> </a:t>
            </a:r>
            <a:r>
              <a:rPr lang="de-DE" i="1" dirty="0" err="1"/>
              <a:t>Msheireb</a:t>
            </a:r>
            <a:r>
              <a:rPr lang="de-DE" i="1" dirty="0"/>
              <a:t> </a:t>
            </a:r>
            <a:r>
              <a:rPr lang="de-DE" i="1" dirty="0" err="1"/>
              <a:t>Downtown</a:t>
            </a:r>
            <a:r>
              <a:rPr lang="de-DE" i="1" dirty="0"/>
              <a:t> Doha, </a:t>
            </a:r>
            <a:r>
              <a:rPr lang="de-DE" i="1" dirty="0" err="1"/>
              <a:t>Qatar</a:t>
            </a:r>
            <a:r>
              <a:rPr lang="de-DE" i="1" dirty="0"/>
              <a:t>	</a:t>
            </a:r>
          </a:p>
          <a:p>
            <a:pPr eaLnBrk="1" hangingPunct="1">
              <a:defRPr/>
            </a:pPr>
            <a:endParaRPr lang="de-DE" sz="1600" dirty="0">
              <a:cs typeface="Arial" charset="0"/>
            </a:endParaRPr>
          </a:p>
          <a:p>
            <a:pPr eaLnBrk="1" hangingPunct="1">
              <a:defRPr/>
            </a:pPr>
            <a:r>
              <a:rPr lang="de-DE" sz="2000" dirty="0">
                <a:cs typeface="Arial" charset="0"/>
              </a:rPr>
              <a:t>Kleine Insel Staaten mit 100% EE </a:t>
            </a:r>
            <a:r>
              <a:rPr lang="de-DE" sz="2000" dirty="0" smtClean="0">
                <a:cs typeface="Arial" charset="0"/>
              </a:rPr>
              <a:t>Ziel</a:t>
            </a:r>
            <a:endParaRPr lang="de-DE" sz="1600" dirty="0">
              <a:cs typeface="Arial" charset="0"/>
            </a:endParaRPr>
          </a:p>
          <a:p>
            <a:pPr marL="171450" indent="-171450" eaLnBrk="1" hangingPunct="1">
              <a:defRPr/>
            </a:pPr>
            <a:r>
              <a:rPr lang="de-DE" i="1" dirty="0"/>
              <a:t>-Tuvalu    - Malediven   -Cook Islands</a:t>
            </a:r>
          </a:p>
        </p:txBody>
      </p:sp>
    </p:spTree>
    <p:extLst>
      <p:ext uri="{BB962C8B-B14F-4D97-AF65-F5344CB8AC3E}">
        <p14:creationId xmlns:p14="http://schemas.microsoft.com/office/powerpoint/2010/main" val="229177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feld 1"/>
          <p:cNvSpPr txBox="1">
            <a:spLocks noChangeArrowheads="1"/>
          </p:cNvSpPr>
          <p:nvPr/>
        </p:nvSpPr>
        <p:spPr bwMode="auto">
          <a:xfrm>
            <a:off x="606425" y="312738"/>
            <a:ext cx="793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2800" b="1">
                <a:latin typeface="Arial" panose="020B0604020202020204" pitchFamily="34" charset="0"/>
                <a:cs typeface="Arial" panose="020B0604020202020204" pitchFamily="34" charset="0"/>
              </a:rPr>
              <a:t>7 Jahre Energiewende in Großbardorf</a:t>
            </a:r>
          </a:p>
        </p:txBody>
      </p:sp>
      <p:pic>
        <p:nvPicPr>
          <p:cNvPr id="262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046163"/>
            <a:ext cx="23304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1000"/>
            <a:ext cx="383063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9" b="14165"/>
          <a:stretch>
            <a:fillRect/>
          </a:stretch>
        </p:blipFill>
        <p:spPr bwMode="auto">
          <a:xfrm>
            <a:off x="4643438" y="2921000"/>
            <a:ext cx="388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046163"/>
            <a:ext cx="23161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4100"/>
            <a:ext cx="2808287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 rot="-848831">
            <a:off x="4908550" y="1901825"/>
            <a:ext cx="3292475" cy="19399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60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Wärme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60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 rot="-848831">
            <a:off x="947738" y="1995488"/>
            <a:ext cx="3292475" cy="1938337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60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60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475%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684213" y="4846638"/>
          <a:ext cx="3852862" cy="146367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852862"/>
              </a:tblGrid>
              <a:tr h="36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Arial" charset="0"/>
                        </a:rPr>
                        <a:t>Jahresverbrauch Strom 2011</a:t>
                      </a:r>
                    </a:p>
                  </a:txBody>
                  <a:tcPr marL="91450" marR="9145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Arial" charset="0"/>
                        </a:rPr>
                        <a:t>ca. 1.600.000 </a:t>
                      </a:r>
                      <a:r>
                        <a:rPr lang="de-DE" sz="1800" dirty="0" err="1" smtClean="0">
                          <a:latin typeface="Arial" charset="0"/>
                        </a:rPr>
                        <a:t>kWh</a:t>
                      </a:r>
                      <a:endParaRPr lang="de-DE" sz="1800" dirty="0" smtClean="0">
                        <a:latin typeface="Arial" charset="0"/>
                      </a:endParaRPr>
                    </a:p>
                  </a:txBody>
                  <a:tcPr marL="91450" marR="9145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Arial" charset="0"/>
                        </a:rPr>
                        <a:t>Jahreserzeugung in EE-Anlagen:</a:t>
                      </a:r>
                    </a:p>
                  </a:txBody>
                  <a:tcPr marL="91450" marR="9145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Arial" charset="0"/>
                        </a:rPr>
                        <a:t>ca. 7.600.000 </a:t>
                      </a:r>
                      <a:r>
                        <a:rPr lang="de-DE" sz="1800" dirty="0" err="1" smtClean="0">
                          <a:latin typeface="Arial" charset="0"/>
                        </a:rPr>
                        <a:t>kWh</a:t>
                      </a:r>
                      <a:endParaRPr lang="de-DE" sz="1800" dirty="0" smtClean="0">
                        <a:latin typeface="Arial" charset="0"/>
                      </a:endParaRPr>
                    </a:p>
                  </a:txBody>
                  <a:tcPr marL="91450" marR="9145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4643438" y="4846638"/>
          <a:ext cx="3887787" cy="146367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887787"/>
              </a:tblGrid>
              <a:tr h="36591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charset="0"/>
                        </a:rPr>
                        <a:t>Jahresverbrauch Wärme 2011</a:t>
                      </a:r>
                      <a:endParaRPr lang="de-DE" sz="1800" dirty="0">
                        <a:latin typeface="Arial" charset="0"/>
                      </a:endParaRPr>
                    </a:p>
                  </a:txBody>
                  <a:tcPr marL="91425" marR="91425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charset="0"/>
                        </a:rPr>
                        <a:t>ca. 3.200.000 </a:t>
                      </a:r>
                      <a:r>
                        <a:rPr lang="de-DE" sz="1800" dirty="0" err="1" smtClean="0">
                          <a:latin typeface="Arial" charset="0"/>
                        </a:rPr>
                        <a:t>kWh</a:t>
                      </a:r>
                      <a:endParaRPr lang="de-DE" sz="1800" dirty="0">
                        <a:latin typeface="Arial" charset="0"/>
                      </a:endParaRPr>
                    </a:p>
                  </a:txBody>
                  <a:tcPr marL="91425" marR="91425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Arial" charset="0"/>
                        </a:rPr>
                        <a:t>Jahreserzeugung in EE-Anlagen:</a:t>
                      </a:r>
                    </a:p>
                  </a:txBody>
                  <a:tcPr marL="91425" marR="91425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charset="0"/>
                        </a:rPr>
                        <a:t>ca. 2.880.000 </a:t>
                      </a:r>
                      <a:r>
                        <a:rPr lang="de-DE" sz="1800" dirty="0" err="1" smtClean="0">
                          <a:latin typeface="Arial" charset="0"/>
                        </a:rPr>
                        <a:t>kWh</a:t>
                      </a:r>
                      <a:endParaRPr lang="de-DE" sz="1800" dirty="0">
                        <a:latin typeface="Arial" charset="0"/>
                      </a:endParaRPr>
                    </a:p>
                  </a:txBody>
                  <a:tcPr marL="91425" marR="91425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hlinkClick r:id="rId3" action="ppaction://hlinkfile"/>
          </p:cNvPr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88913"/>
            <a:ext cx="8572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kern="0">
                <a:solidFill>
                  <a:srgbClr val="006600"/>
                </a:solidFill>
                <a:latin typeface="Verdana" pitchFamily="34" charset="0"/>
                <a:ea typeface="+mj-ea"/>
                <a:cs typeface="+mj-cs"/>
              </a:rPr>
              <a:t>Hydrothermale Carbonisierung (HTC)</a:t>
            </a:r>
            <a:endParaRPr lang="de-DE" sz="3200" b="1" kern="0">
              <a:solidFill>
                <a:srgbClr val="0066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61436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900" dirty="0">
                <a:solidFill>
                  <a:schemeClr val="bg1"/>
                </a:solidFill>
              </a:rPr>
              <a:t>Quelle:</a:t>
            </a:r>
            <a:r>
              <a:rPr lang="en-US" sz="900" dirty="0">
                <a:solidFill>
                  <a:schemeClr val="bg1"/>
                </a:solidFill>
              </a:rPr>
              <a:t>  </a:t>
            </a:r>
            <a:r>
              <a:rPr lang="en-US" sz="900" dirty="0" err="1" smtClean="0">
                <a:solidFill>
                  <a:schemeClr val="bg1"/>
                </a:solidFill>
              </a:rPr>
              <a:t>Antora</a:t>
            </a:r>
            <a:r>
              <a:rPr lang="en-US" sz="900" dirty="0" smtClean="0">
                <a:solidFill>
                  <a:schemeClr val="bg1"/>
                </a:solidFill>
              </a:rPr>
              <a:t>; EU </a:t>
            </a:r>
            <a:r>
              <a:rPr lang="en-US" sz="900" dirty="0" err="1" smtClean="0">
                <a:solidFill>
                  <a:schemeClr val="bg1"/>
                </a:solidFill>
              </a:rPr>
              <a:t>Projekt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Bioboost</a:t>
            </a:r>
            <a:endParaRPr lang="en-US" sz="9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00500" y="1143000"/>
            <a:ext cx="4786313" cy="1749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72"/>
              </a:spcBef>
              <a:defRPr/>
            </a:pPr>
            <a:r>
              <a:rPr lang="de-DE" sz="2400" u="sng">
                <a:solidFill>
                  <a:srgbClr val="006600"/>
                </a:solidFill>
                <a:latin typeface="+mn-lt"/>
              </a:rPr>
              <a:t>Prinzip: </a:t>
            </a:r>
          </a:p>
          <a:p>
            <a:pPr eaLnBrk="1" hangingPunct="1">
              <a:spcBef>
                <a:spcPts val="672"/>
              </a:spcBef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Input: Pflanzen(-abfälle);</a:t>
            </a:r>
          </a:p>
          <a:p>
            <a:pPr eaLnBrk="1" hangingPunct="1">
              <a:spcBef>
                <a:spcPts val="672"/>
              </a:spcBef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Output: Biokohle; dabei wird Wärmeenergie frei</a:t>
            </a:r>
          </a:p>
        </p:txBody>
      </p:sp>
      <p:sp>
        <p:nvSpPr>
          <p:cNvPr id="124935" name="Textfeld 8"/>
          <p:cNvSpPr txBox="1">
            <a:spLocks noChangeArrowheads="1"/>
          </p:cNvSpPr>
          <p:nvPr/>
        </p:nvSpPr>
        <p:spPr bwMode="auto">
          <a:xfrm>
            <a:off x="250825" y="4024313"/>
            <a:ext cx="8353623" cy="18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000" indent="-342000" eaLnBrk="1" hangingPunct="1">
              <a:spcBef>
                <a:spcPts val="672"/>
              </a:spcBef>
              <a:defRPr/>
            </a:pPr>
            <a:r>
              <a:rPr lang="de-DE" sz="2400" u="sng" dirty="0">
                <a:solidFill>
                  <a:srgbClr val="006600"/>
                </a:solidFill>
                <a:latin typeface="+mn-lt"/>
              </a:rPr>
              <a:t>Biokohleverwendung:</a:t>
            </a:r>
          </a:p>
          <a:p>
            <a:pPr marL="342000" indent="-342000" eaLnBrk="1" hangingPunct="1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Brennstoff: 8 €/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MWh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(Steinkohle 22 €/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MWh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)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  <a:p>
            <a:pPr marL="342000" indent="-342000" eaLnBrk="1" hangingPunct="1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6600"/>
                </a:solidFill>
                <a:latin typeface="+mn-lt"/>
              </a:rPr>
              <a:t>chemischer Grundstoff (Erdölersatz)</a:t>
            </a:r>
          </a:p>
          <a:p>
            <a:pPr marL="342000" indent="-342000" eaLnBrk="1" hangingPunct="1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de-DE" sz="2400" dirty="0" err="1">
                <a:solidFill>
                  <a:srgbClr val="006600"/>
                </a:solidFill>
                <a:latin typeface="+mn-lt"/>
              </a:rPr>
              <a:t>Bodenverbesserer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(Kohlenstoffspeicherung)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11" y="1143000"/>
            <a:ext cx="3743590" cy="25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Stärkung der regionalen Wirtschaft mit konsequentem Umbau auf EE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43063"/>
            <a:ext cx="8964488" cy="4038600"/>
          </a:xfrm>
        </p:spPr>
        <p:txBody>
          <a:bodyPr/>
          <a:lstStyle/>
          <a:p>
            <a:r>
              <a:rPr lang="de-DE" dirty="0" err="1" smtClean="0"/>
              <a:t>Senertec</a:t>
            </a:r>
            <a:r>
              <a:rPr lang="de-DE" dirty="0" smtClean="0"/>
              <a:t>: BHKW</a:t>
            </a:r>
          </a:p>
          <a:p>
            <a:r>
              <a:rPr lang="de-DE" dirty="0" smtClean="0"/>
              <a:t>Windkraft: Kugellagerindustrie</a:t>
            </a:r>
          </a:p>
          <a:p>
            <a:r>
              <a:rPr lang="de-DE" dirty="0" smtClean="0"/>
              <a:t>Solarkraft: </a:t>
            </a:r>
            <a:r>
              <a:rPr lang="de-DE" dirty="0" err="1" smtClean="0"/>
              <a:t>Belectric</a:t>
            </a:r>
            <a:r>
              <a:rPr lang="de-DE" dirty="0" smtClean="0"/>
              <a:t> (</a:t>
            </a:r>
            <a:r>
              <a:rPr lang="de-DE" dirty="0" err="1" smtClean="0"/>
              <a:t>Kolitzheim</a:t>
            </a:r>
            <a:r>
              <a:rPr lang="de-DE" dirty="0" smtClean="0"/>
              <a:t>)</a:t>
            </a:r>
          </a:p>
          <a:p>
            <a:r>
              <a:rPr lang="de-DE" dirty="0" smtClean="0"/>
              <a:t>Heimische Handwerker, Genossenschaften</a:t>
            </a:r>
          </a:p>
          <a:p>
            <a:r>
              <a:rPr lang="de-DE" dirty="0" smtClean="0"/>
              <a:t>Landwirte, Abfall: Biogas, </a:t>
            </a:r>
            <a:r>
              <a:rPr lang="de-DE" dirty="0" err="1" smtClean="0"/>
              <a:t>Biokohle</a:t>
            </a:r>
            <a:endParaRPr lang="de-DE" dirty="0" smtClean="0"/>
          </a:p>
          <a:p>
            <a:r>
              <a:rPr lang="de-DE" dirty="0" smtClean="0"/>
              <a:t>Regionale EVU: </a:t>
            </a:r>
          </a:p>
          <a:p>
            <a:pPr lvl="1"/>
            <a:r>
              <a:rPr lang="de-DE" dirty="0" smtClean="0"/>
              <a:t>Stadtwerke (HAS, SW, KG; HAB </a:t>
            </a:r>
            <a:r>
              <a:rPr lang="de-DE" dirty="0" err="1" smtClean="0"/>
              <a:t>u.a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Lülsfeld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58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Finanzierung für dezentrale Erneuerbaren Energien Versorgung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Bürgerkapital (wie Großbardorf)</a:t>
            </a:r>
          </a:p>
          <a:p>
            <a:r>
              <a:rPr lang="de-DE" dirty="0" smtClean="0"/>
              <a:t>Großinvestoren ( z.B. PQ-Energy)</a:t>
            </a:r>
          </a:p>
          <a:p>
            <a:endParaRPr lang="de-DE" dirty="0"/>
          </a:p>
          <a:p>
            <a:r>
              <a:rPr lang="de-DE" dirty="0" smtClean="0"/>
              <a:t>Keine Subventionen nötig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11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02625" cy="584200"/>
          </a:xfrm>
        </p:spPr>
        <p:txBody>
          <a:bodyPr>
            <a:spAutoFit/>
          </a:bodyPr>
          <a:lstStyle/>
          <a:p>
            <a:pPr eaLnBrk="1" hangingPunct="1"/>
            <a:r>
              <a:rPr lang="de-DE" sz="3200" smtClean="0">
                <a:solidFill>
                  <a:srgbClr val="006600"/>
                </a:solidFill>
              </a:rPr>
              <a:t>Vielen Dank für Ihre Aufmerksamkeit!</a:t>
            </a:r>
          </a:p>
        </p:txBody>
      </p:sp>
      <p:pic>
        <p:nvPicPr>
          <p:cNvPr id="296963" name="Bild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57338"/>
            <a:ext cx="41021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78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116632"/>
            <a:ext cx="7696200" cy="576064"/>
          </a:xfrm>
        </p:spPr>
        <p:txBody>
          <a:bodyPr/>
          <a:lstStyle/>
          <a:p>
            <a:r>
              <a:rPr lang="de-DE" dirty="0" smtClean="0"/>
              <a:t>Ukraine-Krise ist eine Erdgaskrise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4988967"/>
          </a:xfrm>
        </p:spPr>
        <p:txBody>
          <a:bodyPr/>
          <a:lstStyle/>
          <a:p>
            <a:r>
              <a:rPr lang="de-DE" dirty="0" smtClean="0"/>
              <a:t>Die Energieabhängigkeit der </a:t>
            </a:r>
            <a:r>
              <a:rPr lang="de-DE" dirty="0"/>
              <a:t>Ukraine und </a:t>
            </a:r>
            <a:r>
              <a:rPr lang="de-DE" dirty="0" smtClean="0"/>
              <a:t>EU von Russland wurde über Jahrzehnte massiv verstärkt.</a:t>
            </a:r>
          </a:p>
          <a:p>
            <a:r>
              <a:rPr lang="de-DE" dirty="0" smtClean="0"/>
              <a:t>Die Abhängigkeit von russischer Energie ist Ursache für Ohnmacht der EU.</a:t>
            </a:r>
          </a:p>
          <a:p>
            <a:r>
              <a:rPr lang="de-DE" dirty="0" smtClean="0"/>
              <a:t>Kommender EU-Gipfel berät, wie EU Abhängigkeit von russischen Gasimporten verringert werden kann. </a:t>
            </a:r>
          </a:p>
          <a:p>
            <a:r>
              <a:rPr lang="de-DE" dirty="0" smtClean="0"/>
              <a:t>Polens MP </a:t>
            </a:r>
            <a:r>
              <a:rPr lang="de-DE" dirty="0" err="1" smtClean="0"/>
              <a:t>Tusk</a:t>
            </a:r>
            <a:r>
              <a:rPr lang="de-DE" dirty="0" smtClean="0"/>
              <a:t> warnt D vor Erdgasabhängigkeit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18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ChangeArrowheads="1"/>
          </p:cNvSpPr>
          <p:nvPr/>
        </p:nvSpPr>
        <p:spPr bwMode="auto">
          <a:xfrm>
            <a:off x="7069138" y="5762625"/>
            <a:ext cx="2063750" cy="8191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latin typeface="Arial" panose="020B0604020202020204" pitchFamily="34" charset="0"/>
            </a:endParaRPr>
          </a:p>
        </p:txBody>
      </p:sp>
      <p:sp>
        <p:nvSpPr>
          <p:cNvPr id="88067" name="Text Box 10"/>
          <p:cNvSpPr txBox="1">
            <a:spLocks noChangeArrowheads="1"/>
          </p:cNvSpPr>
          <p:nvPr/>
        </p:nvSpPr>
        <p:spPr bwMode="auto">
          <a:xfrm>
            <a:off x="207963" y="260648"/>
            <a:ext cx="686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sz="2800" dirty="0">
                <a:solidFill>
                  <a:srgbClr val="0033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 - Natural Gas Supply Outlook</a:t>
            </a:r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0" y="793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latin typeface="Arial" panose="020B0604020202020204" pitchFamily="34" charset="0"/>
            </a:endParaRP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196753"/>
            <a:ext cx="8358509" cy="53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ChangeArrowheads="1"/>
          </p:cNvSpPr>
          <p:nvPr/>
        </p:nvSpPr>
        <p:spPr bwMode="auto">
          <a:xfrm>
            <a:off x="7069138" y="5956300"/>
            <a:ext cx="2063750" cy="889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latin typeface="Arial" panose="020B0604020202020204" pitchFamily="34" charset="0"/>
            </a:endParaRPr>
          </a:p>
        </p:txBody>
      </p:sp>
      <p:sp>
        <p:nvSpPr>
          <p:cNvPr id="80899" name="Text Box 10"/>
          <p:cNvSpPr txBox="1">
            <a:spLocks noChangeArrowheads="1"/>
          </p:cNvSpPr>
          <p:nvPr/>
        </p:nvSpPr>
        <p:spPr bwMode="auto">
          <a:xfrm>
            <a:off x="207963" y="458788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33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USA – Natural Gas Production Outlook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latin typeface="Arial" panose="020B0604020202020204" pitchFamily="34" charset="0"/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97000"/>
            <a:ext cx="73453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570037"/>
          </a:xfrm>
        </p:spPr>
        <p:txBody>
          <a:bodyPr>
            <a:spAutoFit/>
          </a:bodyPr>
          <a:lstStyle/>
          <a:p>
            <a:r>
              <a:rPr lang="de-DE" sz="3200">
                <a:solidFill>
                  <a:srgbClr val="006600"/>
                </a:solidFill>
                <a:latin typeface="Verdana" charset="0"/>
              </a:rPr>
              <a:t>Unsubventionierte Erneuerbare nun billiger als Strom aus Kohle- &amp; Gaskraftwerken </a:t>
            </a:r>
          </a:p>
        </p:txBody>
      </p:sp>
      <p:sp>
        <p:nvSpPr>
          <p:cNvPr id="89091" name="Inhaltsplatzhalter 2"/>
          <p:cNvSpPr>
            <a:spLocks noGrp="1"/>
          </p:cNvSpPr>
          <p:nvPr>
            <p:ph idx="1"/>
          </p:nvPr>
        </p:nvSpPr>
        <p:spPr>
          <a:xfrm>
            <a:off x="250825" y="1844675"/>
            <a:ext cx="8497888" cy="4052888"/>
          </a:xfrm>
        </p:spPr>
        <p:txBody>
          <a:bodyPr/>
          <a:lstStyle/>
          <a:p>
            <a:pPr>
              <a:buClr>
                <a:srgbClr val="006600"/>
              </a:buClr>
              <a:buSzPct val="50000"/>
              <a:buFont typeface="Wingdings" charset="0"/>
              <a:buNone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Bloomberg Studie 2013:</a:t>
            </a:r>
          </a:p>
          <a:p>
            <a:pPr>
              <a:buClr>
                <a:srgbClr val="006600"/>
              </a:buClr>
              <a:buSzPct val="50000"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Neue Windfarm:            80 AUD/MWh</a:t>
            </a:r>
          </a:p>
          <a:p>
            <a:pPr>
              <a:buClr>
                <a:srgbClr val="006600"/>
              </a:buClr>
              <a:buSzPct val="50000"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Neues Kohlekraftwerk: 143 AUD/MWh</a:t>
            </a:r>
          </a:p>
          <a:p>
            <a:pPr>
              <a:buClr>
                <a:srgbClr val="006600"/>
              </a:buClr>
              <a:buSzPct val="50000"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Neues Gaskraftwerk:    116 AUD/MWh</a:t>
            </a:r>
          </a:p>
          <a:p>
            <a:pPr>
              <a:buClr>
                <a:srgbClr val="006600"/>
              </a:buClr>
              <a:buSzPct val="50000"/>
            </a:pPr>
            <a:endParaRPr lang="de-DE" sz="2400">
              <a:solidFill>
                <a:srgbClr val="006600"/>
              </a:solidFill>
              <a:latin typeface="Verdana" charset="0"/>
            </a:endParaRPr>
          </a:p>
          <a:p>
            <a:pPr>
              <a:buClr>
                <a:srgbClr val="006600"/>
              </a:buClr>
              <a:buSzPct val="50000"/>
              <a:buFont typeface="Wingdings" charset="0"/>
              <a:buNone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Ökostrom ist nun billiger, sogar in einem Land wie Australien mit den billigsten und größten Kohlereserven</a:t>
            </a:r>
          </a:p>
        </p:txBody>
      </p:sp>
      <p:sp>
        <p:nvSpPr>
          <p:cNvPr id="161796" name="Textfeld 4"/>
          <p:cNvSpPr txBox="1">
            <a:spLocks noChangeArrowheads="1"/>
          </p:cNvSpPr>
          <p:nvPr/>
        </p:nvSpPr>
        <p:spPr bwMode="auto">
          <a:xfrm>
            <a:off x="0" y="6165850"/>
            <a:ext cx="36877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j-lt"/>
                <a:ea typeface="+mn-ea"/>
              </a:rPr>
              <a:t>Quelle: http://www.crikey.com.au/topic/renewable-energy/</a:t>
            </a:r>
          </a:p>
        </p:txBody>
      </p:sp>
    </p:spTree>
    <p:extLst>
      <p:ext uri="{BB962C8B-B14F-4D97-AF65-F5344CB8AC3E}">
        <p14:creationId xmlns:p14="http://schemas.microsoft.com/office/powerpoint/2010/main" val="222871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179388" y="119063"/>
            <a:ext cx="8713787" cy="1077912"/>
          </a:xfrm>
        </p:spPr>
        <p:txBody>
          <a:bodyPr>
            <a:spAutoFit/>
          </a:bodyPr>
          <a:lstStyle/>
          <a:p>
            <a:r>
              <a:rPr lang="de-DE" sz="3200">
                <a:solidFill>
                  <a:srgbClr val="006600"/>
                </a:solidFill>
                <a:latin typeface="Verdana" charset="0"/>
              </a:rPr>
              <a:t>Entwicklung des Erdgaspreises am Grenzübergang</a:t>
            </a:r>
          </a:p>
        </p:txBody>
      </p:sp>
      <p:graphicFrame>
        <p:nvGraphicFramePr>
          <p:cNvPr id="2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35113"/>
          <a:ext cx="91440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0" y="6165850"/>
            <a:ext cx="46307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 dirty="0">
                <a:solidFill>
                  <a:schemeClr val="bg1"/>
                </a:solidFill>
                <a:latin typeface="+mj-lt"/>
                <a:ea typeface="+mn-ea"/>
              </a:rPr>
              <a:t>Quelle: BAFA, 2013: http://</a:t>
            </a:r>
            <a:r>
              <a:rPr lang="de-DE" sz="900" dirty="0" err="1">
                <a:solidFill>
                  <a:schemeClr val="bg1"/>
                </a:solidFill>
                <a:latin typeface="+mj-lt"/>
                <a:ea typeface="+mn-ea"/>
              </a:rPr>
              <a:t>www.bafa.de</a:t>
            </a:r>
            <a:r>
              <a:rPr lang="de-DE" sz="900" dirty="0">
                <a:solidFill>
                  <a:schemeClr val="bg1"/>
                </a:solidFill>
                <a:latin typeface="+mj-lt"/>
                <a:ea typeface="+mn-ea"/>
              </a:rPr>
              <a:t>/</a:t>
            </a:r>
            <a:r>
              <a:rPr lang="de-DE" sz="900" dirty="0" err="1">
                <a:solidFill>
                  <a:schemeClr val="bg1"/>
                </a:solidFill>
                <a:latin typeface="+mj-lt"/>
                <a:ea typeface="+mn-ea"/>
              </a:rPr>
              <a:t>bafa</a:t>
            </a:r>
            <a:r>
              <a:rPr lang="de-DE" sz="900" dirty="0">
                <a:solidFill>
                  <a:schemeClr val="bg1"/>
                </a:solidFill>
                <a:latin typeface="+mj-lt"/>
                <a:ea typeface="+mn-ea"/>
              </a:rPr>
              <a:t>/de/</a:t>
            </a:r>
            <a:r>
              <a:rPr lang="de-DE" sz="900" dirty="0" err="1">
                <a:solidFill>
                  <a:schemeClr val="bg1"/>
                </a:solidFill>
                <a:latin typeface="+mj-lt"/>
                <a:ea typeface="+mn-ea"/>
              </a:rPr>
              <a:t>energie</a:t>
            </a:r>
            <a:r>
              <a:rPr lang="de-DE" sz="900" dirty="0">
                <a:solidFill>
                  <a:schemeClr val="bg1"/>
                </a:solidFill>
                <a:latin typeface="+mj-lt"/>
                <a:ea typeface="+mn-ea"/>
              </a:rPr>
              <a:t>/</a:t>
            </a:r>
            <a:r>
              <a:rPr lang="de-DE" sz="900" dirty="0" err="1">
                <a:solidFill>
                  <a:schemeClr val="bg1"/>
                </a:solidFill>
                <a:latin typeface="+mj-lt"/>
                <a:ea typeface="+mn-ea"/>
              </a:rPr>
              <a:t>erdgas</a:t>
            </a:r>
            <a:r>
              <a:rPr lang="de-DE" sz="900" dirty="0">
                <a:solidFill>
                  <a:schemeClr val="bg1"/>
                </a:solidFill>
                <a:latin typeface="+mj-lt"/>
                <a:ea typeface="+mn-ea"/>
              </a:rPr>
              <a:t>/</a:t>
            </a:r>
            <a:r>
              <a:rPr lang="de-DE" sz="900" dirty="0" err="1">
                <a:solidFill>
                  <a:schemeClr val="bg1"/>
                </a:solidFill>
                <a:latin typeface="+mj-lt"/>
                <a:ea typeface="+mn-ea"/>
              </a:rPr>
              <a:t>index.html</a:t>
            </a:r>
            <a:endParaRPr lang="de-DE" sz="9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196975"/>
            <a:ext cx="974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6600"/>
                </a:solidFill>
                <a:latin typeface="Verdana" charset="0"/>
              </a:rPr>
              <a:t>in €/TJ</a:t>
            </a:r>
          </a:p>
        </p:txBody>
      </p:sp>
    </p:spTree>
    <p:extLst>
      <p:ext uri="{BB962C8B-B14F-4D97-AF65-F5344CB8AC3E}">
        <p14:creationId xmlns:p14="http://schemas.microsoft.com/office/powerpoint/2010/main" val="238576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85750"/>
            <a:ext cx="8158485" cy="1143000"/>
          </a:xfrm>
        </p:spPr>
        <p:txBody>
          <a:bodyPr/>
          <a:lstStyle/>
          <a:p>
            <a:r>
              <a:rPr lang="de-DE" dirty="0" smtClean="0"/>
              <a:t>Fast alle neuen Erdgaskraftwerke in D stehen still oder sind unrentabel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43063"/>
            <a:ext cx="8640960" cy="4038600"/>
          </a:xfrm>
        </p:spPr>
        <p:txBody>
          <a:bodyPr/>
          <a:lstStyle/>
          <a:p>
            <a:r>
              <a:rPr lang="de-DE" dirty="0" smtClean="0"/>
              <a:t>Neue Erdgaskraftwerke können nur mit massiven Subventionen rentabel werden. </a:t>
            </a:r>
          </a:p>
          <a:p>
            <a:r>
              <a:rPr lang="de-DE" dirty="0" smtClean="0"/>
              <a:t>Hindernis: hohe Staatsverschuldung</a:t>
            </a:r>
          </a:p>
          <a:p>
            <a:r>
              <a:rPr lang="de-DE" dirty="0" smtClean="0"/>
              <a:t>Kapazitätsmärkte sind nicht in Sicht und wenn, dann können dies auch billigere Erneuerbaren Energien schaffen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29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ist, wenn AKW Grafenrheinfeld 2015 abgeschaltet wird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Bundesnetzagentur (</a:t>
            </a:r>
            <a:r>
              <a:rPr lang="de-DE" dirty="0" err="1" smtClean="0"/>
              <a:t>BNetzA</a:t>
            </a:r>
            <a:r>
              <a:rPr lang="de-DE" dirty="0" smtClean="0"/>
              <a:t>) sagt 4800 MW Reservekapazität werden im Winter 2015/16 gebraucht. </a:t>
            </a:r>
          </a:p>
          <a:p>
            <a:r>
              <a:rPr lang="de-DE" dirty="0" smtClean="0"/>
              <a:t>3600 MW sind schon unter Vertrag; Hohmann (Präsident </a:t>
            </a:r>
            <a:r>
              <a:rPr lang="de-DE" dirty="0" err="1" smtClean="0"/>
              <a:t>BNetzA</a:t>
            </a:r>
            <a:r>
              <a:rPr lang="de-DE" dirty="0" smtClean="0"/>
              <a:t>) ist sicher: die Lücke wird geschlossen.</a:t>
            </a:r>
          </a:p>
          <a:p>
            <a:r>
              <a:rPr lang="de-DE" dirty="0" err="1" smtClean="0"/>
              <a:t>BNetzA</a:t>
            </a:r>
            <a:r>
              <a:rPr lang="de-DE" dirty="0" smtClean="0"/>
              <a:t> und </a:t>
            </a:r>
            <a:r>
              <a:rPr lang="de-DE" dirty="0" err="1" smtClean="0"/>
              <a:t>BuReg</a:t>
            </a:r>
            <a:r>
              <a:rPr lang="de-DE" dirty="0" smtClean="0"/>
              <a:t> sind gegen Leistungsprämien, wie sie Ministerin Aigner fordert.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04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el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31187" cy="1077913"/>
          </a:xfrm>
        </p:spPr>
        <p:txBody>
          <a:bodyPr>
            <a:spAutoFit/>
          </a:bodyPr>
          <a:lstStyle/>
          <a:p>
            <a:r>
              <a:rPr lang="de-DE" sz="3200" smtClean="0">
                <a:solidFill>
                  <a:srgbClr val="006600"/>
                </a:solidFill>
              </a:rPr>
              <a:t>Ausgleich der Schwankungen von Solar- und Windstrom</a:t>
            </a:r>
          </a:p>
        </p:txBody>
      </p:sp>
      <p:sp>
        <p:nvSpPr>
          <p:cNvPr id="209923" name="Inhaltsplatzhalter 2"/>
          <p:cNvSpPr>
            <a:spLocks noGrp="1"/>
          </p:cNvSpPr>
          <p:nvPr>
            <p:ph idx="1"/>
          </p:nvPr>
        </p:nvSpPr>
        <p:spPr>
          <a:xfrm>
            <a:off x="179388" y="1643063"/>
            <a:ext cx="8785225" cy="4378325"/>
          </a:xfrm>
        </p:spPr>
        <p:txBody>
          <a:bodyPr/>
          <a:lstStyle/>
          <a:p>
            <a:pPr marL="341313" indent="-341313">
              <a:buClr>
                <a:srgbClr val="006600"/>
              </a:buClr>
              <a:buSzPct val="50000"/>
            </a:pPr>
            <a:r>
              <a:rPr lang="de-DE" sz="2800" smtClean="0">
                <a:solidFill>
                  <a:srgbClr val="006600"/>
                </a:solidFill>
              </a:rPr>
              <a:t>Flexibilisierung Stromerzeugung</a:t>
            </a:r>
          </a:p>
          <a:p>
            <a:pPr marL="741363" lvl="1" indent="-341313">
              <a:buClr>
                <a:srgbClr val="006600"/>
              </a:buClr>
              <a:buSzPct val="50000"/>
            </a:pPr>
            <a:r>
              <a:rPr lang="de-DE" sz="2300" smtClean="0">
                <a:solidFill>
                  <a:srgbClr val="006600"/>
                </a:solidFill>
              </a:rPr>
              <a:t>Wasserkraft, Bioenergie, Geothermie müssen  Ausgleichsenergie liefern</a:t>
            </a:r>
          </a:p>
          <a:p>
            <a:pPr marL="341313" indent="-341313">
              <a:buClr>
                <a:srgbClr val="006600"/>
              </a:buClr>
              <a:buSzPct val="50000"/>
            </a:pPr>
            <a:r>
              <a:rPr lang="de-DE" sz="2800" smtClean="0">
                <a:solidFill>
                  <a:srgbClr val="006600"/>
                </a:solidFill>
              </a:rPr>
              <a:t>Flexibilisierung Stromverbrauch</a:t>
            </a:r>
          </a:p>
          <a:p>
            <a:pPr marL="741363" lvl="1" indent="-341313">
              <a:buClr>
                <a:srgbClr val="006600"/>
              </a:buClr>
              <a:buSzPct val="50000"/>
            </a:pPr>
            <a:r>
              <a:rPr lang="de-DE" sz="2300" smtClean="0">
                <a:solidFill>
                  <a:srgbClr val="006600"/>
                </a:solidFill>
              </a:rPr>
              <a:t>Stromkunden richten sich nach Stromangebot</a:t>
            </a:r>
          </a:p>
          <a:p>
            <a:pPr marL="341313" indent="-341313">
              <a:buClr>
                <a:srgbClr val="006600"/>
              </a:buClr>
              <a:buSzPct val="50000"/>
            </a:pPr>
            <a:r>
              <a:rPr lang="de-DE" sz="2800" smtClean="0">
                <a:solidFill>
                  <a:srgbClr val="006600"/>
                </a:solidFill>
              </a:rPr>
              <a:t>Vielfalt Speicherinvestitionen</a:t>
            </a:r>
          </a:p>
          <a:p>
            <a:pPr marL="741363" lvl="1" indent="-341313">
              <a:buClr>
                <a:srgbClr val="006600"/>
              </a:buClr>
              <a:buSzPct val="50000"/>
            </a:pPr>
            <a:r>
              <a:rPr lang="de-DE" sz="2300" smtClean="0">
                <a:solidFill>
                  <a:srgbClr val="006600"/>
                </a:solidFill>
              </a:rPr>
              <a:t>Pumpspeicher, Batterien, Druckluft, Windgas </a:t>
            </a:r>
          </a:p>
          <a:p>
            <a:pPr marL="341313" indent="-341313">
              <a:buClr>
                <a:srgbClr val="006600"/>
              </a:buClr>
              <a:buSzPct val="50000"/>
            </a:pPr>
            <a:r>
              <a:rPr lang="de-DE" sz="2800" smtClean="0">
                <a:solidFill>
                  <a:srgbClr val="006600"/>
                </a:solidFill>
              </a:rPr>
              <a:t>Netzausbau: vor allem dezentral</a:t>
            </a:r>
          </a:p>
        </p:txBody>
      </p:sp>
    </p:spTree>
    <p:extLst>
      <p:ext uri="{BB962C8B-B14F-4D97-AF65-F5344CB8AC3E}">
        <p14:creationId xmlns:p14="http://schemas.microsoft.com/office/powerpoint/2010/main" val="3759365028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">
  <a:themeElements>
    <a:clrScheme name="Studio 15">
      <a:dk1>
        <a:srgbClr val="000000"/>
      </a:dk1>
      <a:lt1>
        <a:srgbClr val="FFFFFF"/>
      </a:lt1>
      <a:dk2>
        <a:srgbClr val="008000"/>
      </a:dk2>
      <a:lt2>
        <a:srgbClr val="FF6600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008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1">
        <a:dk1>
          <a:srgbClr val="000000"/>
        </a:dk1>
        <a:lt1>
          <a:srgbClr val="FFFFFF"/>
        </a:lt1>
        <a:dk2>
          <a:srgbClr val="15851A"/>
        </a:dk2>
        <a:lt2>
          <a:srgbClr val="F1F472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2">
        <a:dk1>
          <a:srgbClr val="000000"/>
        </a:dk1>
        <a:lt1>
          <a:srgbClr val="FFFFFF"/>
        </a:lt1>
        <a:dk2>
          <a:srgbClr val="15851A"/>
        </a:dk2>
        <a:lt2>
          <a:srgbClr val="F1F472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F8B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3">
        <a:dk1>
          <a:srgbClr val="000000"/>
        </a:dk1>
        <a:lt1>
          <a:srgbClr val="FFFFFF"/>
        </a:lt1>
        <a:dk2>
          <a:srgbClr val="009900"/>
        </a:dk2>
        <a:lt2>
          <a:srgbClr val="FFFF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F8B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4">
        <a:dk1>
          <a:srgbClr val="000000"/>
        </a:dk1>
        <a:lt1>
          <a:srgbClr val="FFFFFF"/>
        </a:lt1>
        <a:dk2>
          <a:srgbClr val="008000"/>
        </a:dk2>
        <a:lt2>
          <a:srgbClr val="FF99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5">
        <a:dk1>
          <a:srgbClr val="000000"/>
        </a:dk1>
        <a:lt1>
          <a:srgbClr val="FFFFFF"/>
        </a:lt1>
        <a:dk2>
          <a:srgbClr val="008000"/>
        </a:dk2>
        <a:lt2>
          <a:srgbClr val="FF66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udio 15">
    <a:dk1>
      <a:srgbClr val="000000"/>
    </a:dk1>
    <a:lt1>
      <a:srgbClr val="FFFFFF"/>
    </a:lt1>
    <a:dk2>
      <a:srgbClr val="008000"/>
    </a:dk2>
    <a:lt2>
      <a:srgbClr val="FF6600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00800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Macintosh PowerPoint</Application>
  <PresentationFormat>Bildschirmpräsentation (4:3)</PresentationFormat>
  <Paragraphs>139</Paragraphs>
  <Slides>16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Praesentation</vt:lpstr>
      <vt:lpstr>Auf alle Felle 100% Erneuerbare Energien </vt:lpstr>
      <vt:lpstr>Ukraine-Krise ist eine Erdgaskrise</vt:lpstr>
      <vt:lpstr>PowerPoint-Präsentation</vt:lpstr>
      <vt:lpstr>PowerPoint-Präsentation</vt:lpstr>
      <vt:lpstr>Unsubventionierte Erneuerbare nun billiger als Strom aus Kohle- &amp; Gaskraftwerken </vt:lpstr>
      <vt:lpstr>Entwicklung des Erdgaspreises am Grenzübergang</vt:lpstr>
      <vt:lpstr>Fast alle neuen Erdgaskraftwerke in D stehen still oder sind unrentabel </vt:lpstr>
      <vt:lpstr>Was ist, wenn AKW Grafenrheinfeld 2015 abgeschaltet wird</vt:lpstr>
      <vt:lpstr>Ausgleich der Schwankungen von Solar- und Windstrom</vt:lpstr>
      <vt:lpstr>Z20 - Energie-/Stromspeicher von BlueSky Energy</vt:lpstr>
      <vt:lpstr>100% Erneuerbare Energien Regionen Globale Kampagne: </vt:lpstr>
      <vt:lpstr>PowerPoint-Präsentation</vt:lpstr>
      <vt:lpstr>PowerPoint-Präsentation</vt:lpstr>
      <vt:lpstr>Stärkung der regionalen Wirtschaft mit konsequentem Umbau auf EE  </vt:lpstr>
      <vt:lpstr>Finanzierung für dezentrale Erneuerbaren Energien Versorgung </vt:lpstr>
      <vt:lpstr>Vielen Dank für Ihre Aufmerksamkeit!</vt:lpstr>
    </vt:vector>
  </TitlesOfParts>
  <Company>Deutscher Bundestag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fellhama11</dc:creator>
  <cp:lastModifiedBy>Ragnhild Pieper</cp:lastModifiedBy>
  <cp:revision>31</cp:revision>
  <dcterms:created xsi:type="dcterms:W3CDTF">2013-04-03T08:26:04Z</dcterms:created>
  <dcterms:modified xsi:type="dcterms:W3CDTF">2014-03-13T10:41:14Z</dcterms:modified>
</cp:coreProperties>
</file>