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54" r:id="rId2"/>
    <p:sldId id="273" r:id="rId3"/>
    <p:sldId id="355" r:id="rId4"/>
    <p:sldId id="330" r:id="rId5"/>
    <p:sldId id="332" r:id="rId6"/>
    <p:sldId id="347" r:id="rId7"/>
    <p:sldId id="337" r:id="rId8"/>
    <p:sldId id="276" r:id="rId9"/>
    <p:sldId id="278" r:id="rId10"/>
    <p:sldId id="349" r:id="rId11"/>
    <p:sldId id="302" r:id="rId12"/>
    <p:sldId id="362" r:id="rId13"/>
    <p:sldId id="361" r:id="rId14"/>
    <p:sldId id="275" r:id="rId15"/>
    <p:sldId id="348" r:id="rId16"/>
    <p:sldId id="305" r:id="rId17"/>
    <p:sldId id="357" r:id="rId18"/>
    <p:sldId id="356" r:id="rId19"/>
    <p:sldId id="336" r:id="rId20"/>
    <p:sldId id="339" r:id="rId21"/>
    <p:sldId id="279" r:id="rId22"/>
    <p:sldId id="285" r:id="rId23"/>
    <p:sldId id="338" r:id="rId24"/>
    <p:sldId id="340" r:id="rId25"/>
    <p:sldId id="360" r:id="rId26"/>
    <p:sldId id="344" r:id="rId27"/>
    <p:sldId id="350" r:id="rId28"/>
    <p:sldId id="351" r:id="rId29"/>
    <p:sldId id="341" r:id="rId30"/>
    <p:sldId id="358" r:id="rId31"/>
    <p:sldId id="345" r:id="rId32"/>
    <p:sldId id="333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kumente%20und%20Einstellungen\FellHaMa11\Lokale%20Einstellungen\Temporary%20Internet%20Files\Content.Outlook\SJHV77MY\fell%20wind%20und%20atom%202010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B&#252;ro\15.%20Praktikanten\33.%20Georg\Photovoltaik%20Verg&#252;tung%20Dach%20&#252;ber%201%20MW%20%20und%20Offshore%202004%20-%202013_1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kumente%20und%20Einstellungen\fellhama12\Desktop\Mappe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Blatt1!$A$2:$A$14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Blatt1!$B$2:$B$14</c:f>
              <c:numCache>
                <c:formatCode>General</c:formatCode>
                <c:ptCount val="13"/>
                <c:pt idx="0">
                  <c:v>66</c:v>
                </c:pt>
                <c:pt idx="1">
                  <c:v>70</c:v>
                </c:pt>
                <c:pt idx="2">
                  <c:v>70</c:v>
                </c:pt>
                <c:pt idx="3">
                  <c:v>74</c:v>
                </c:pt>
                <c:pt idx="4">
                  <c:v>77</c:v>
                </c:pt>
                <c:pt idx="5">
                  <c:v>86</c:v>
                </c:pt>
                <c:pt idx="6">
                  <c:v>101</c:v>
                </c:pt>
                <c:pt idx="7">
                  <c:v>166</c:v>
                </c:pt>
                <c:pt idx="8">
                  <c:v>247</c:v>
                </c:pt>
                <c:pt idx="9">
                  <c:v>392</c:v>
                </c:pt>
                <c:pt idx="10">
                  <c:v>586</c:v>
                </c:pt>
                <c:pt idx="11">
                  <c:v>656</c:v>
                </c:pt>
                <c:pt idx="12">
                  <c:v>888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Spalte1</c:v>
                </c:pt>
              </c:strCache>
            </c:strRef>
          </c:tx>
          <c:marker>
            <c:symbol val="none"/>
          </c:marker>
          <c:cat>
            <c:numRef>
              <c:f>Blatt1!$A$2:$A$14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Blatt1!$C$2:$C$14</c:f>
              <c:numCache>
                <c:formatCode>General</c:formatCode>
                <c:ptCount val="13"/>
              </c:numCache>
            </c:numRef>
          </c:val>
          <c:smooth val="0"/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Spalte2</c:v>
                </c:pt>
              </c:strCache>
            </c:strRef>
          </c:tx>
          <c:marker>
            <c:symbol val="none"/>
          </c:marker>
          <c:cat>
            <c:numRef>
              <c:f>Blatt1!$A$2:$A$14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Blatt1!$D$2:$D$14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677128"/>
        <c:axId val="558677520"/>
      </c:lineChart>
      <c:catAx>
        <c:axId val="55867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558677520"/>
        <c:crosses val="autoZero"/>
        <c:auto val="1"/>
        <c:lblAlgn val="ctr"/>
        <c:lblOffset val="100"/>
        <c:noMultiLvlLbl val="0"/>
      </c:catAx>
      <c:valAx>
        <c:axId val="55867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8677128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75000"/>
              </a:schemeClr>
            </a:gs>
            <a:gs pos="70000">
              <a:prstClr val="white"/>
            </a:gs>
          </a:gsLst>
          <a:lin ang="15840000" scaled="0"/>
          <a:tileRect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8333333333299"/>
          <c:y val="0.226729719468899"/>
          <c:w val="0.84861111111111198"/>
          <c:h val="0.7210816133616549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iaea!$L$9</c:f>
              <c:strCache>
                <c:ptCount val="1"/>
                <c:pt idx="0">
                  <c:v>Annual Addition Nuclear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iaea!$J$10:$J$65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cat>
          <c:val>
            <c:numRef>
              <c:f>iaea!$L$10:$L$65</c:f>
              <c:numCache>
                <c:formatCode>0</c:formatCode>
                <c:ptCount val="56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188</c:v>
                </c:pt>
                <c:pt idx="5">
                  <c:v>214</c:v>
                </c:pt>
                <c:pt idx="6">
                  <c:v>-437</c:v>
                </c:pt>
                <c:pt idx="7">
                  <c:v>878</c:v>
                </c:pt>
                <c:pt idx="8">
                  <c:v>-523</c:v>
                </c:pt>
                <c:pt idx="9">
                  <c:v>666</c:v>
                </c:pt>
                <c:pt idx="10">
                  <c:v>643</c:v>
                </c:pt>
                <c:pt idx="11">
                  <c:v>-308</c:v>
                </c:pt>
                <c:pt idx="12">
                  <c:v>719</c:v>
                </c:pt>
                <c:pt idx="13">
                  <c:v>-1038</c:v>
                </c:pt>
                <c:pt idx="14">
                  <c:v>2531</c:v>
                </c:pt>
                <c:pt idx="15">
                  <c:v>12707</c:v>
                </c:pt>
                <c:pt idx="16">
                  <c:v>7721</c:v>
                </c:pt>
                <c:pt idx="17">
                  <c:v>8961</c:v>
                </c:pt>
                <c:pt idx="18">
                  <c:v>12530</c:v>
                </c:pt>
                <c:pt idx="19">
                  <c:v>17021</c:v>
                </c:pt>
                <c:pt idx="20">
                  <c:v>10340</c:v>
                </c:pt>
                <c:pt idx="21">
                  <c:v>14326</c:v>
                </c:pt>
                <c:pt idx="22">
                  <c:v>12524</c:v>
                </c:pt>
                <c:pt idx="23">
                  <c:v>16071</c:v>
                </c:pt>
                <c:pt idx="24">
                  <c:v>5815</c:v>
                </c:pt>
                <c:pt idx="25">
                  <c:v>15379</c:v>
                </c:pt>
                <c:pt idx="26">
                  <c:v>20458</c:v>
                </c:pt>
                <c:pt idx="27">
                  <c:v>15590</c:v>
                </c:pt>
                <c:pt idx="28">
                  <c:v>18820</c:v>
                </c:pt>
                <c:pt idx="29">
                  <c:v>31407</c:v>
                </c:pt>
                <c:pt idx="30">
                  <c:v>30979</c:v>
                </c:pt>
                <c:pt idx="31">
                  <c:v>25449</c:v>
                </c:pt>
                <c:pt idx="32">
                  <c:v>21964</c:v>
                </c:pt>
                <c:pt idx="33">
                  <c:v>12030</c:v>
                </c:pt>
                <c:pt idx="34">
                  <c:v>8370</c:v>
                </c:pt>
                <c:pt idx="35">
                  <c:v>5510</c:v>
                </c:pt>
                <c:pt idx="36">
                  <c:v>1858</c:v>
                </c:pt>
                <c:pt idx="37">
                  <c:v>2763</c:v>
                </c:pt>
                <c:pt idx="38">
                  <c:v>9000</c:v>
                </c:pt>
                <c:pt idx="39">
                  <c:v>2797</c:v>
                </c:pt>
                <c:pt idx="40">
                  <c:v>2737</c:v>
                </c:pt>
                <c:pt idx="41">
                  <c:v>5758</c:v>
                </c:pt>
                <c:pt idx="42">
                  <c:v>372</c:v>
                </c:pt>
                <c:pt idx="43">
                  <c:v>-1128</c:v>
                </c:pt>
                <c:pt idx="44">
                  <c:v>2100</c:v>
                </c:pt>
                <c:pt idx="45">
                  <c:v>1736</c:v>
                </c:pt>
                <c:pt idx="46">
                  <c:v>2696</c:v>
                </c:pt>
                <c:pt idx="47">
                  <c:v>3989</c:v>
                </c:pt>
                <c:pt idx="48">
                  <c:v>637</c:v>
                </c:pt>
                <c:pt idx="49">
                  <c:v>3400</c:v>
                </c:pt>
                <c:pt idx="50">
                  <c:v>3282</c:v>
                </c:pt>
                <c:pt idx="51">
                  <c:v>-1759</c:v>
                </c:pt>
                <c:pt idx="52">
                  <c:v>4207</c:v>
                </c:pt>
                <c:pt idx="53">
                  <c:v>-1779</c:v>
                </c:pt>
                <c:pt idx="54">
                  <c:v>169</c:v>
                </c:pt>
                <c:pt idx="55">
                  <c:v>4482</c:v>
                </c:pt>
              </c:numCache>
            </c:numRef>
          </c:val>
        </c:ser>
        <c:ser>
          <c:idx val="0"/>
          <c:order val="1"/>
          <c:tx>
            <c:strRef>
              <c:f>iaea!$M$9</c:f>
              <c:strCache>
                <c:ptCount val="1"/>
                <c:pt idx="0">
                  <c:v>Annual Addition Wind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rgbClr val="0000FF"/>
              </a:solidFill>
              <a:prstDash val="solid"/>
            </a:ln>
          </c:spPr>
          <c:invertIfNegative val="0"/>
          <c:cat>
            <c:numRef>
              <c:f>iaea!$J$10:$J$65</c:f>
              <c:numCache>
                <c:formatCode>General</c:formatCode>
                <c:ptCount val="56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</c:numCache>
            </c:numRef>
          </c:cat>
          <c:val>
            <c:numRef>
              <c:f>iaea!$M$10:$M$65</c:f>
              <c:numCache>
                <c:formatCode>General</c:formatCode>
                <c:ptCount val="56"/>
                <c:pt idx="35">
                  <c:v>250</c:v>
                </c:pt>
                <c:pt idx="36">
                  <c:v>317</c:v>
                </c:pt>
                <c:pt idx="37">
                  <c:v>231</c:v>
                </c:pt>
                <c:pt idx="38">
                  <c:v>480</c:v>
                </c:pt>
                <c:pt idx="39">
                  <c:v>730</c:v>
                </c:pt>
                <c:pt idx="40">
                  <c:v>1290</c:v>
                </c:pt>
                <c:pt idx="41">
                  <c:v>1292</c:v>
                </c:pt>
                <c:pt idx="42">
                  <c:v>1568</c:v>
                </c:pt>
                <c:pt idx="43">
                  <c:v>2597</c:v>
                </c:pt>
                <c:pt idx="44">
                  <c:v>3922</c:v>
                </c:pt>
                <c:pt idx="45">
                  <c:v>4495</c:v>
                </c:pt>
                <c:pt idx="46">
                  <c:v>6824</c:v>
                </c:pt>
                <c:pt idx="47">
                  <c:v>7227</c:v>
                </c:pt>
                <c:pt idx="48">
                  <c:v>8344</c:v>
                </c:pt>
                <c:pt idx="49">
                  <c:v>8154</c:v>
                </c:pt>
                <c:pt idx="50">
                  <c:v>11407</c:v>
                </c:pt>
                <c:pt idx="51">
                  <c:v>14700</c:v>
                </c:pt>
                <c:pt idx="52">
                  <c:v>19553</c:v>
                </c:pt>
                <c:pt idx="53">
                  <c:v>27000</c:v>
                </c:pt>
                <c:pt idx="54">
                  <c:v>37500</c:v>
                </c:pt>
                <c:pt idx="55">
                  <c:v>33700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0006776"/>
        <c:axId val="190007168"/>
      </c:barChart>
      <c:catAx>
        <c:axId val="19000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lang="de-CH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000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007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 * #,##0_ ;_ * \-#,##0_ ;_ * &quot;-&quot;??_ ;_ @_ 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de-CH" sz="1800" b="0" i="0" u="none" strike="noStrike" baseline="0">
                <a:solidFill>
                  <a:srgbClr val="0066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190006776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lang="de-CH" sz="1800" b="0" i="0" u="none" strike="noStrike" baseline="0">
                <a:solidFill>
                  <a:srgbClr val="0066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lang="de-CH" sz="1800" b="0" i="0" u="none" strike="noStrike" baseline="0">
                <a:solidFill>
                  <a:srgbClr val="0066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13749073162021599"/>
          <c:y val="0.23161639145979401"/>
          <c:w val="0.339929323441377"/>
          <c:h val="0.12383112101291401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de-CH" sz="1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83573928258894E-2"/>
          <c:y val="2.7218316130659202E-2"/>
          <c:w val="0.884322397200349"/>
          <c:h val="0.8134797799956530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4381">
              <a:solidFill>
                <a:srgbClr val="00641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555555555555499E-2"/>
                  <c:y val="-3.316509791771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666666666666699E-2"/>
                  <c:y val="3.0279810681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0555555555555E-2"/>
                  <c:y val="-5.8585882327802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77777777777798E-2"/>
                  <c:y val="1.830938364726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388888888888899E-2"/>
                  <c:y val="2.51956131858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333333333333397E-2"/>
                  <c:y val="-2.8595818331392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7222222222221703E-3"/>
                  <c:y val="-3.0794638338244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500000000000001E-2"/>
                  <c:y val="-1.830938364726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6666666666666693E-2"/>
                  <c:y val="-1.59390591779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944553805774302E-2"/>
                  <c:y val="-2.239617944636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277777777777801E-2"/>
                  <c:y val="2.399427344309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9166666666666698E-2"/>
                  <c:y val="-3.4248442825243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3333333333333297E-3"/>
                  <c:y val="1.27103922050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111111111111099E-2"/>
                  <c:y val="2.2396179446361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4999999999999997E-2"/>
                  <c:y val="-5.16992702913493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7222222222222297E-2"/>
                  <c:y val="-0.1038929903097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3333333333333201E-2"/>
                  <c:y val="-2.67079776493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6111111111111101E-2"/>
                  <c:y val="2.63648115898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8888888888889E-3"/>
                  <c:y val="6.11395420891247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9.7222222222223195E-3"/>
                  <c:y val="2.713704206241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0555555555555499E-2"/>
                  <c:y val="-2.96874355673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-2.2396100609632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381">
                <a:noFill/>
              </a:ln>
            </c:spPr>
            <c:txPr>
              <a:bodyPr/>
              <a:lstStyle/>
              <a:p>
                <a:pPr>
                  <a:defRPr sz="1344" b="0" i="0" u="none" strike="noStrike" baseline="0">
                    <a:solidFill>
                      <a:srgbClr val="006411"/>
                    </a:solidFill>
                    <a:latin typeface="Verdana"/>
                    <a:ea typeface="Verdana"/>
                    <a:cs typeface="Verdana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Tabelle1!$B$2:$B$23</c:f>
              <c:numCache>
                <c:formatCode>#,##0</c:formatCode>
                <c:ptCount val="22"/>
                <c:pt idx="0">
                  <c:v>1971</c:v>
                </c:pt>
                <c:pt idx="1">
                  <c:v>2025</c:v>
                </c:pt>
                <c:pt idx="2">
                  <c:v>1881</c:v>
                </c:pt>
                <c:pt idx="3">
                  <c:v>1755</c:v>
                </c:pt>
                <c:pt idx="4">
                  <c:v>1863</c:v>
                </c:pt>
                <c:pt idx="5">
                  <c:v>2215</c:v>
                </c:pt>
                <c:pt idx="6">
                  <c:v>1959</c:v>
                </c:pt>
                <c:pt idx="7">
                  <c:v>1671</c:v>
                </c:pt>
                <c:pt idx="8">
                  <c:v>2967</c:v>
                </c:pt>
                <c:pt idx="9">
                  <c:v>3875</c:v>
                </c:pt>
                <c:pt idx="10">
                  <c:v>3238</c:v>
                </c:pt>
                <c:pt idx="11">
                  <c:v>3401</c:v>
                </c:pt>
                <c:pt idx="12">
                  <c:v>3288</c:v>
                </c:pt>
                <c:pt idx="13">
                  <c:v>4479</c:v>
                </c:pt>
                <c:pt idx="14">
                  <c:v>5926</c:v>
                </c:pt>
                <c:pt idx="15">
                  <c:v>5550</c:v>
                </c:pt>
                <c:pt idx="16">
                  <c:v>7450</c:v>
                </c:pt>
                <c:pt idx="17">
                  <c:v>5794</c:v>
                </c:pt>
                <c:pt idx="18">
                  <c:v>5726</c:v>
                </c:pt>
                <c:pt idx="19">
                  <c:v>7133</c:v>
                </c:pt>
                <c:pt idx="20">
                  <c:v>8061</c:v>
                </c:pt>
                <c:pt idx="21">
                  <c:v>7656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052464"/>
        <c:axId val="555052856"/>
      </c:lineChart>
      <c:catAx>
        <c:axId val="55505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536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555052856"/>
        <c:crosses val="autoZero"/>
        <c:auto val="1"/>
        <c:lblAlgn val="ctr"/>
        <c:lblOffset val="100"/>
        <c:noMultiLvlLbl val="0"/>
      </c:catAx>
      <c:valAx>
        <c:axId val="555052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304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536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555052464"/>
        <c:crosses val="autoZero"/>
        <c:crossBetween val="between"/>
      </c:valAx>
      <c:spPr>
        <a:noFill/>
        <a:ln w="24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924693077842484E-2"/>
          <c:y val="6.0497414010944058E-2"/>
          <c:w val="0.91942283820336423"/>
          <c:h val="0.82958926815599654"/>
        </c:manualLayout>
      </c:layout>
      <c:lineChart>
        <c:grouping val="standard"/>
        <c:varyColors val="0"/>
        <c:ser>
          <c:idx val="3"/>
          <c:order val="0"/>
          <c:tx>
            <c:strRef>
              <c:f>Tabelle1!$A$6:$A$16</c:f>
              <c:strCache>
                <c:ptCount val="1"/>
                <c:pt idx="0">
                  <c:v>2004 2005 2006 2007 2008 2009 2011 2012 2013</c:v>
                </c:pt>
              </c:strCache>
            </c:strRef>
          </c:tx>
          <c:spPr>
            <a:ln w="44450" cmpd="sng">
              <a:solidFill>
                <a:srgbClr val="0066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6600"/>
                    </a:solidFill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Tabelle1!$A$6:$A$18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7">
                  <c:v>2011</c:v>
                </c:pt>
                <c:pt idx="8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Tabelle1!$B$6:$B$16</c:f>
              <c:numCache>
                <c:formatCode>General</c:formatCode>
                <c:ptCount val="11"/>
                <c:pt idx="0">
                  <c:v>54</c:v>
                </c:pt>
                <c:pt idx="1">
                  <c:v>51.3</c:v>
                </c:pt>
                <c:pt idx="2">
                  <c:v>48.74</c:v>
                </c:pt>
                <c:pt idx="3">
                  <c:v>46.3</c:v>
                </c:pt>
                <c:pt idx="4">
                  <c:v>43.99</c:v>
                </c:pt>
                <c:pt idx="5">
                  <c:v>33</c:v>
                </c:pt>
                <c:pt idx="6">
                  <c:v>24.79</c:v>
                </c:pt>
                <c:pt idx="7">
                  <c:v>21.56</c:v>
                </c:pt>
                <c:pt idx="8">
                  <c:v>18.329999999999988</c:v>
                </c:pt>
                <c:pt idx="9">
                  <c:v>13.1</c:v>
                </c:pt>
                <c:pt idx="10">
                  <c:v>11.78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07952"/>
        <c:axId val="190008344"/>
      </c:lineChart>
      <c:catAx>
        <c:axId val="19000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6600"/>
                </a:solidFill>
                <a:latin typeface="Verdana" pitchFamily="34" charset="0"/>
              </a:defRPr>
            </a:pPr>
            <a:endParaRPr lang="de-DE"/>
          </a:p>
        </c:txPr>
        <c:crossAx val="190008344"/>
        <c:crosses val="autoZero"/>
        <c:auto val="1"/>
        <c:lblAlgn val="ctr"/>
        <c:lblOffset val="100"/>
        <c:noMultiLvlLbl val="0"/>
      </c:catAx>
      <c:valAx>
        <c:axId val="190008344"/>
        <c:scaling>
          <c:orientation val="minMax"/>
          <c:max val="5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6600"/>
                </a:solidFill>
                <a:latin typeface="Verdana" pitchFamily="34" charset="0"/>
              </a:defRPr>
            </a:pPr>
            <a:endParaRPr lang="de-DE"/>
          </a:p>
        </c:txPr>
        <c:crossAx val="19000795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101600"/>
          </c:spPr>
          <c:dLbls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400" b="1" i="0" kern="12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Blatt1!$A$2:$A$20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Blatt1!$B$2:$B$20</c:f>
              <c:numCache>
                <c:formatCode>General</c:formatCode>
                <c:ptCount val="19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0.9</c:v>
                </c:pt>
                <c:pt idx="4">
                  <c:v>1.2</c:v>
                </c:pt>
                <c:pt idx="5">
                  <c:v>1.4</c:v>
                </c:pt>
                <c:pt idx="6">
                  <c:v>1.8</c:v>
                </c:pt>
                <c:pt idx="7">
                  <c:v>2.2000000000000002</c:v>
                </c:pt>
                <c:pt idx="8">
                  <c:v>2.8</c:v>
                </c:pt>
                <c:pt idx="9">
                  <c:v>4</c:v>
                </c:pt>
                <c:pt idx="10">
                  <c:v>5.4</c:v>
                </c:pt>
                <c:pt idx="11">
                  <c:v>7</c:v>
                </c:pt>
                <c:pt idx="12">
                  <c:v>10</c:v>
                </c:pt>
                <c:pt idx="13">
                  <c:v>16</c:v>
                </c:pt>
                <c:pt idx="14">
                  <c:v>24</c:v>
                </c:pt>
                <c:pt idx="15">
                  <c:v>40</c:v>
                </c:pt>
                <c:pt idx="16">
                  <c:v>71</c:v>
                </c:pt>
                <c:pt idx="17">
                  <c:v>100</c:v>
                </c:pt>
                <c:pt idx="18">
                  <c:v>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388272"/>
        <c:axId val="260388664"/>
      </c:lineChart>
      <c:catAx>
        <c:axId val="26038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0388664"/>
        <c:crosses val="autoZero"/>
        <c:auto val="1"/>
        <c:lblAlgn val="ctr"/>
        <c:lblOffset val="100"/>
        <c:noMultiLvlLbl val="0"/>
      </c:catAx>
      <c:valAx>
        <c:axId val="260388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038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1324488358956E-2"/>
          <c:y val="5.63401905961066E-2"/>
          <c:w val="0.925627096606083"/>
          <c:h val="0.820743875680488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6600"/>
            </a:solidFill>
            <a:ln w="25387"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006600"/>
              </a:solidFill>
              <a:ln w="12693">
                <a:solidFill>
                  <a:srgbClr val="006411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006600"/>
              </a:solidFill>
              <a:ln w="25387">
                <a:noFill/>
              </a:ln>
            </c:spPr>
          </c:dPt>
          <c:dLbls>
            <c:dLbl>
              <c:idx val="17"/>
              <c:layout/>
              <c:tx>
                <c:rich>
                  <a:bodyPr/>
                  <a:lstStyle/>
                  <a:p>
                    <a:pPr>
                      <a:defRPr sz="1189" b="0" i="0" u="none" strike="noStrike" baseline="0">
                        <a:solidFill>
                          <a:srgbClr val="006411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US"/>
                      <a:t>23,0</a:t>
                    </a:r>
                  </a:p>
                </c:rich>
              </c:tx>
              <c:numFmt formatCode="#,##0.0;[Red]#,##0.0" sourceLinked="0"/>
              <c:spPr>
                <a:noFill/>
                <a:ln w="2538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;[Red]#,##0.0" sourceLinked="0"/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194" b="0" i="0" u="none" strike="noStrike" baseline="0">
                    <a:solidFill>
                      <a:srgbClr val="006411"/>
                    </a:solidFill>
                    <a:latin typeface="Verdana"/>
                    <a:ea typeface="Verdana"/>
                    <a:cs typeface="Verdana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Tabelle1!$B$2:$B$20</c:f>
              <c:numCache>
                <c:formatCode>General</c:formatCode>
                <c:ptCount val="19"/>
                <c:pt idx="5">
                  <c:v>6.3</c:v>
                </c:pt>
                <c:pt idx="6">
                  <c:v>6.5</c:v>
                </c:pt>
                <c:pt idx="7">
                  <c:v>7.8</c:v>
                </c:pt>
                <c:pt idx="8">
                  <c:v>7.9</c:v>
                </c:pt>
                <c:pt idx="9">
                  <c:v>9.3000000000000007</c:v>
                </c:pt>
                <c:pt idx="10">
                  <c:v>10.199999999999999</c:v>
                </c:pt>
                <c:pt idx="11">
                  <c:v>12</c:v>
                </c:pt>
                <c:pt idx="12">
                  <c:v>14.2</c:v>
                </c:pt>
                <c:pt idx="13">
                  <c:v>15.2</c:v>
                </c:pt>
                <c:pt idx="14">
                  <c:v>16.3</c:v>
                </c:pt>
                <c:pt idx="15">
                  <c:v>17</c:v>
                </c:pt>
                <c:pt idx="16">
                  <c:v>20.100000000000001</c:v>
                </c:pt>
                <c:pt idx="17">
                  <c:v>23</c:v>
                </c:pt>
                <c:pt idx="18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FFFFF"/>
            </a:solidFill>
            <a:ln w="25387">
              <a:noFill/>
            </a:ln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194" b="0" i="0" u="none" strike="noStrike" baseline="0">
                    <a:solidFill>
                      <a:srgbClr val="006411"/>
                    </a:solidFill>
                    <a:latin typeface="Verdana"/>
                    <a:ea typeface="Verdana"/>
                    <a:cs typeface="Verdana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Tabelle1!$C$2:$C$20</c:f>
              <c:numCache>
                <c:formatCode>General</c:formatCode>
                <c:ptCount val="19"/>
                <c:pt idx="0">
                  <c:v>3.3</c:v>
                </c:pt>
                <c:pt idx="1">
                  <c:v>4</c:v>
                </c:pt>
                <c:pt idx="2">
                  <c:v>3.9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FFFFF"/>
            </a:solidFill>
            <a:ln w="25387">
              <a:noFill/>
            </a:ln>
          </c:spPr>
          <c:invertIfNegative val="0"/>
          <c:dPt>
            <c:idx val="18"/>
            <c:invertIfNegative val="0"/>
            <c:bubble3D val="0"/>
            <c:spPr>
              <a:solidFill>
                <a:srgbClr val="DD0806"/>
              </a:solidFill>
              <a:ln w="25387">
                <a:noFill/>
              </a:ln>
            </c:spPr>
          </c:dPt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1194" b="0" i="0" u="none" strike="noStrike" baseline="0">
                    <a:solidFill>
                      <a:srgbClr val="006411"/>
                    </a:solidFill>
                    <a:latin typeface="Verdana"/>
                    <a:ea typeface="Verdana"/>
                    <a:cs typeface="Verdana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1992</c:v>
                </c:pt>
                <c:pt idx="1">
                  <c:v>1994</c:v>
                </c:pt>
                <c:pt idx="2">
                  <c:v>1996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Tabelle1!$D$2:$D$20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60389056"/>
        <c:axId val="260389448"/>
        <c:axId val="0"/>
      </c:bar3DChart>
      <c:catAx>
        <c:axId val="2603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0">
            <a:noFill/>
          </a:ln>
        </c:spPr>
        <c:txPr>
          <a:bodyPr rot="-2700000" vert="horz"/>
          <a:lstStyle/>
          <a:p>
            <a:pPr>
              <a:defRPr sz="1394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260389448"/>
        <c:crosses val="autoZero"/>
        <c:auto val="1"/>
        <c:lblAlgn val="ctr"/>
        <c:lblOffset val="100"/>
        <c:noMultiLvlLbl val="0"/>
      </c:catAx>
      <c:valAx>
        <c:axId val="260389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38905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Exportüberschuss</c:v>
                </c:pt>
              </c:strCache>
            </c:strRef>
          </c:tx>
          <c:spPr>
            <a:ln w="24404">
              <a:solidFill>
                <a:srgbClr val="006411"/>
              </a:solidFill>
              <a:prstDash val="solid"/>
            </a:ln>
          </c:spPr>
          <c:marker>
            <c:symbol val="diamond"/>
            <c:size val="4"/>
            <c:spPr>
              <a:solidFill>
                <a:schemeClr val="tx2"/>
              </a:solidFill>
            </c:spPr>
          </c:marker>
          <c:cat>
            <c:numRef>
              <c:f>Tabelle1!$A$2:$A$17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0.6</c:v>
                </c:pt>
                <c:pt idx="1">
                  <c:v>-1</c:v>
                </c:pt>
                <c:pt idx="2">
                  <c:v>-3.1</c:v>
                </c:pt>
                <c:pt idx="3">
                  <c:v>1.3</c:v>
                </c:pt>
                <c:pt idx="4">
                  <c:v>-0.7</c:v>
                </c:pt>
                <c:pt idx="5">
                  <c:v>8.1</c:v>
                </c:pt>
                <c:pt idx="6">
                  <c:v>7.3</c:v>
                </c:pt>
                <c:pt idx="7">
                  <c:v>8.5</c:v>
                </c:pt>
                <c:pt idx="8">
                  <c:v>19.8</c:v>
                </c:pt>
                <c:pt idx="9">
                  <c:v>19.100000000000001</c:v>
                </c:pt>
                <c:pt idx="10">
                  <c:v>22.4</c:v>
                </c:pt>
                <c:pt idx="11">
                  <c:v>14.3</c:v>
                </c:pt>
                <c:pt idx="12">
                  <c:v>17.7</c:v>
                </c:pt>
                <c:pt idx="13">
                  <c:v>6.3</c:v>
                </c:pt>
                <c:pt idx="14">
                  <c:v>23</c:v>
                </c:pt>
                <c:pt idx="15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166888"/>
        <c:axId val="414167280"/>
      </c:lineChart>
      <c:catAx>
        <c:axId val="414166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50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729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414167280"/>
        <c:crosses val="autoZero"/>
        <c:auto val="1"/>
        <c:lblAlgn val="ctr"/>
        <c:lblOffset val="100"/>
        <c:noMultiLvlLbl val="0"/>
      </c:catAx>
      <c:valAx>
        <c:axId val="414167280"/>
        <c:scaling>
          <c:orientation val="minMax"/>
        </c:scaling>
        <c:delete val="0"/>
        <c:axPos val="l"/>
        <c:majorGridlines>
          <c:spPr>
            <a:ln w="3050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5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29" b="0" i="0" u="none" strike="noStrike" baseline="0">
                <a:solidFill>
                  <a:srgbClr val="00641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414166888"/>
        <c:crosses val="autoZero"/>
        <c:crossBetween val="between"/>
      </c:valAx>
      <c:spPr>
        <a:noFill/>
        <a:ln w="24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9"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de-DE" sz="1800" b="0" i="0" baseline="0">
                <a:solidFill>
                  <a:srgbClr val="339933"/>
                </a:solidFill>
              </a:rPr>
              <a:t>Average electricity costs: 19,6 ct/kWh</a:t>
            </a:r>
            <a:endParaRPr lang="de-DE">
              <a:solidFill>
                <a:srgbClr val="339933"/>
              </a:solidFill>
            </a:endParaRPr>
          </a:p>
          <a:p>
            <a:pPr algn="l">
              <a:defRPr/>
            </a:pPr>
            <a:r>
              <a:rPr lang="de-DE" sz="1800" b="0" i="0" baseline="0">
                <a:solidFill>
                  <a:srgbClr val="339933"/>
                </a:solidFill>
              </a:rPr>
              <a:t>Share for Renewables: 0,54 ct/kWh </a:t>
            </a:r>
            <a:endParaRPr lang="de-DE">
              <a:solidFill>
                <a:srgbClr val="339933"/>
              </a:solidFill>
            </a:endParaRPr>
          </a:p>
          <a:p>
            <a:pPr algn="l">
              <a:defRPr/>
            </a:pPr>
            <a:endParaRPr lang="de-DE"/>
          </a:p>
        </c:rich>
      </c:tx>
      <c:layout>
        <c:manualLayout>
          <c:xMode val="edge"/>
          <c:yMode val="edge"/>
          <c:x val="4.3611111111111133E-3"/>
          <c:y val="1.38888888888898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116958019319894"/>
          <c:w val="0.67439585287302395"/>
          <c:h val="0.8258866449944185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6"/>
            <c:spPr>
              <a:solidFill>
                <a:srgbClr val="339933"/>
              </a:solidFill>
            </c:spPr>
          </c:dPt>
          <c:dLbls>
            <c:dLbl>
              <c:idx val="0"/>
              <c:layout>
                <c:manualLayout>
                  <c:x val="2.3276183775320012E-2"/>
                  <c:y val="-1.904386276039820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39933"/>
                        </a:solidFill>
                      </a:defRPr>
                    </a:pPr>
                    <a:r>
                      <a:rPr lang="en-US" sz="1400" b="1">
                        <a:solidFill>
                          <a:srgbClr val="339933"/>
                        </a:solidFill>
                      </a:rPr>
                      <a:t>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Tabelle2!$A$28:$A$36</c:f>
              <c:strCache>
                <c:ptCount val="9"/>
                <c:pt idx="0">
                  <c:v>Renewables</c:v>
                </c:pt>
                <c:pt idx="1">
                  <c:v>electricity generation</c:v>
                </c:pt>
                <c:pt idx="2">
                  <c:v>cogeneration</c:v>
                </c:pt>
                <c:pt idx="3">
                  <c:v>value added tax</c:v>
                </c:pt>
                <c:pt idx="4">
                  <c:v>electricity tax</c:v>
                </c:pt>
                <c:pt idx="5">
                  <c:v>measurement costs</c:v>
                </c:pt>
                <c:pt idx="6">
                  <c:v>Distribution</c:v>
                </c:pt>
                <c:pt idx="7">
                  <c:v>concession levy</c:v>
                </c:pt>
                <c:pt idx="8">
                  <c:v>network access</c:v>
                </c:pt>
              </c:strCache>
            </c:strRef>
          </c:cat>
          <c:val>
            <c:numRef>
              <c:f>Tabelle2!$B$28:$B$36</c:f>
              <c:numCache>
                <c:formatCode>_-* #,##0.0000\ "€"_-;\-* #,##0.0000\ "€"_-;_-* "-"????\ "€"_-;_-@_-</c:formatCode>
                <c:ptCount val="9"/>
                <c:pt idx="0">
                  <c:v>5.4000000000003975E-3</c:v>
                </c:pt>
                <c:pt idx="1">
                  <c:v>4.3000000000000003E-2</c:v>
                </c:pt>
                <c:pt idx="2">
                  <c:v>3.0000000000000252E-3</c:v>
                </c:pt>
                <c:pt idx="3">
                  <c:v>2.7000000000000256E-2</c:v>
                </c:pt>
                <c:pt idx="4">
                  <c:v>2.1000000000000095E-2</c:v>
                </c:pt>
                <c:pt idx="5">
                  <c:v>1.0000000000000047E-2</c:v>
                </c:pt>
                <c:pt idx="6">
                  <c:v>1.0000000000000047E-2</c:v>
                </c:pt>
                <c:pt idx="7">
                  <c:v>1.8000000000000085E-2</c:v>
                </c:pt>
                <c:pt idx="8">
                  <c:v>6.0000000000000192E-2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573865247463482"/>
          <c:y val="0.18252120399211194"/>
          <c:w val="0.33426134752546532"/>
          <c:h val="0.62723621102882265"/>
        </c:manualLayout>
      </c:layout>
      <c:overlay val="0"/>
      <c:txPr>
        <a:bodyPr/>
        <a:lstStyle/>
        <a:p>
          <a:pPr>
            <a:defRPr sz="1800">
              <a:solidFill>
                <a:srgbClr val="339933"/>
              </a:solidFill>
            </a:defRPr>
          </a:pPr>
          <a:endParaRPr lang="de-DE"/>
        </a:p>
      </c:txPr>
    </c:legend>
    <c:plotVisOnly val="1"/>
    <c:dispBlanksAs val="gap"/>
    <c:showDLblsOverMax val="0"/>
  </c:chart>
  <c:spPr>
    <a:ln w="57150">
      <a:solidFill>
        <a:srgbClr val="339933"/>
      </a:solidFill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0.69674</cdr:x>
      <cdr:y>0.49203</cdr:y>
    </cdr:from>
    <cdr:to>
      <cdr:x>0.86849</cdr:x>
      <cdr:y>0.60242</cdr:y>
    </cdr:to>
    <cdr:sp macro="" textlink="">
      <cdr:nvSpPr>
        <cdr:cNvPr id="191490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68147" y="3068959"/>
          <a:ext cx="1569786" cy="688537"/>
        </a:xfrm>
        <a:prstGeom xmlns:a="http://schemas.openxmlformats.org/drawingml/2006/main" prst="wedgeRectCallout">
          <a:avLst>
            <a:gd name="adj1" fmla="val 82977"/>
            <a:gd name="adj2" fmla="val 62949"/>
          </a:avLst>
        </a:prstGeom>
        <a:solidFill xmlns:a="http://schemas.openxmlformats.org/drawingml/2006/main">
          <a:srgbClr val="FFFFFF"/>
        </a:solidFill>
        <a:ln xmlns:a="http://schemas.openxmlformats.org/drawingml/2006/main" w="31750">
          <a:solidFill>
            <a:srgbClr val="0000FF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CH" sz="2000" b="0" i="0" strike="noStrike" smtClean="0">
              <a:solidFill>
                <a:srgbClr val="006600"/>
              </a:solidFill>
              <a:latin typeface="+mn-lt"/>
              <a:cs typeface="Arial"/>
            </a:rPr>
            <a:t>Wind Power </a:t>
          </a:r>
          <a:r>
            <a:rPr lang="de-CH" sz="2000" b="0" i="0" strike="noStrike">
              <a:solidFill>
                <a:srgbClr val="006600"/>
              </a:solidFill>
              <a:latin typeface="+mn-lt"/>
              <a:cs typeface="Arial"/>
            </a:rPr>
            <a:t>1990-2010</a:t>
          </a:r>
        </a:p>
      </cdr:txBody>
    </cdr:sp>
  </cdr:relSizeAnchor>
  <cdr:relSizeAnchor xmlns:cdr="http://schemas.openxmlformats.org/drawingml/2006/chartDrawing">
    <cdr:from>
      <cdr:x>0.50766</cdr:x>
      <cdr:y>0.92794</cdr:y>
    </cdr:from>
    <cdr:to>
      <cdr:x>0.82279</cdr:x>
      <cdr:y>1</cdr:y>
    </cdr:to>
    <cdr:sp macro="" textlink="">
      <cdr:nvSpPr>
        <cdr:cNvPr id="191491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9955" y="5805263"/>
          <a:ext cx="2880319" cy="449461"/>
        </a:xfrm>
        <a:prstGeom xmlns:a="http://schemas.openxmlformats.org/drawingml/2006/main" prst="wedgeRectCallout">
          <a:avLst>
            <a:gd name="adj1" fmla="val 82277"/>
            <a:gd name="adj2" fmla="val -132511"/>
          </a:avLst>
        </a:prstGeom>
        <a:solidFill xmlns:a="http://schemas.openxmlformats.org/drawingml/2006/main">
          <a:srgbClr val="FFC000"/>
        </a:solidFill>
        <a:ln xmlns:a="http://schemas.openxmlformats.org/drawingml/2006/main" w="317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r>
            <a:rPr lang="de-DE" sz="1800" smtClean="0">
              <a:solidFill>
                <a:srgbClr val="006600"/>
              </a:solidFill>
              <a:latin typeface="+mn-lt"/>
            </a:rPr>
            <a:t>Nuclear Rennaissance?</a:t>
          </a:r>
        </a:p>
        <a:p xmlns:a="http://schemas.openxmlformats.org/drawingml/2006/main">
          <a:pPr algn="l" rtl="0">
            <a:defRPr sz="1000"/>
          </a:pPr>
          <a:endParaRPr lang="de-CH" sz="1800" b="0" i="0" strike="noStrike">
            <a:solidFill>
              <a:srgbClr val="000000"/>
            </a:solidFill>
            <a:latin typeface="+mn-lt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0.61444</cdr:x>
      <cdr:y>0.5174</cdr:y>
    </cdr:from>
    <cdr:to>
      <cdr:x>0.70746</cdr:x>
      <cdr:y>0.58027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08104" y="3212976"/>
          <a:ext cx="833876" cy="390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0.88283</cdr:x>
      <cdr:y>0.67019</cdr:y>
    </cdr:from>
    <cdr:to>
      <cdr:x>0.96878</cdr:x>
      <cdr:y>0.72127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8118974" y="3727435"/>
          <a:ext cx="790444" cy="28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0.10035</cdr:x>
      <cdr:y>0.13474</cdr:y>
    </cdr:from>
    <cdr:to>
      <cdr:x>0.17178</cdr:x>
      <cdr:y>0.19706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899592" y="836712"/>
          <a:ext cx="640333" cy="38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0.16461</cdr:x>
      <cdr:y>0.16953</cdr:y>
    </cdr:from>
    <cdr:to>
      <cdr:x>0.2502</cdr:x>
      <cdr:y>0.22847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1475656" y="1052736"/>
          <a:ext cx="767270" cy="366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0.2369</cdr:x>
      <cdr:y>0.20431</cdr:y>
    </cdr:from>
    <cdr:to>
      <cdr:x>0.32847</cdr:x>
      <cdr:y>0.27188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123728" y="1268760"/>
          <a:ext cx="820879" cy="41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0.87838</cdr:x>
      <cdr:y>0.79003</cdr:y>
    </cdr:from>
    <cdr:to>
      <cdr:x>0.96905</cdr:x>
      <cdr:y>0.85682</cdr:y>
    </cdr:to>
    <cdr:sp macro="" textlink="">
      <cdr:nvSpPr>
        <cdr:cNvPr id="14" name="Textfeld 13"/>
        <cdr:cNvSpPr txBox="1"/>
      </cdr:nvSpPr>
      <cdr:spPr>
        <a:xfrm xmlns:a="http://schemas.openxmlformats.org/drawingml/2006/main">
          <a:off x="8078046" y="4393912"/>
          <a:ext cx="833851" cy="371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600">
            <a:solidFill>
              <a:sysClr val="windowText" lastClr="00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0.6869</cdr:x>
      <cdr:y>0.15793</cdr:y>
    </cdr:from>
    <cdr:to>
      <cdr:x>1</cdr:x>
      <cdr:y>0.23053</cdr:y>
    </cdr:to>
    <cdr:sp macro="" textlink="">
      <cdr:nvSpPr>
        <cdr:cNvPr id="25" name="Textfeld 24"/>
        <cdr:cNvSpPr txBox="1"/>
      </cdr:nvSpPr>
      <cdr:spPr>
        <a:xfrm xmlns:a="http://schemas.openxmlformats.org/drawingml/2006/main">
          <a:off x="6876256" y="980728"/>
          <a:ext cx="2806781" cy="450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smtClean="0">
              <a:latin typeface="Verdana" pitchFamily="34" charset="0"/>
            </a:rPr>
            <a:t>  </a:t>
          </a:r>
          <a:endParaRPr lang="en-US" sz="1400">
            <a:solidFill>
              <a:srgbClr val="008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0.71255</cdr:x>
      <cdr:y>0.19806</cdr:y>
    </cdr:from>
    <cdr:to>
      <cdr:x>0.98691</cdr:x>
      <cdr:y>0.26281</cdr:y>
    </cdr:to>
    <cdr:sp macro="" textlink="">
      <cdr:nvSpPr>
        <cdr:cNvPr id="26" name="Textfeld 25"/>
        <cdr:cNvSpPr txBox="1"/>
      </cdr:nvSpPr>
      <cdr:spPr>
        <a:xfrm xmlns:a="http://schemas.openxmlformats.org/drawingml/2006/main">
          <a:off x="6552972" y="1101555"/>
          <a:ext cx="2523166" cy="360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en-US" sz="18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0.55018</cdr:x>
      <cdr:y>0.91165</cdr:y>
    </cdr:from>
    <cdr:to>
      <cdr:x>0.68796</cdr:x>
      <cdr:y>0.94644</cdr:y>
    </cdr:to>
    <cdr:sp macro="" textlink="">
      <cdr:nvSpPr>
        <cdr:cNvPr id="28" name="Textfeld 27"/>
        <cdr:cNvSpPr txBox="1"/>
      </cdr:nvSpPr>
      <cdr:spPr>
        <a:xfrm xmlns:a="http://schemas.openxmlformats.org/drawingml/2006/main">
          <a:off x="4932040" y="5661248"/>
          <a:ext cx="123512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smtClean="0">
              <a:solidFill>
                <a:srgbClr val="006600"/>
              </a:solidFill>
              <a:latin typeface="Verdana" pitchFamily="34" charset="0"/>
            </a:rPr>
            <a:t>2010</a:t>
          </a:r>
          <a:endParaRPr lang="en-US" sz="1600">
            <a:solidFill>
              <a:srgbClr val="0066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0.72689</cdr:x>
      <cdr:y>0.55219</cdr:y>
    </cdr:from>
    <cdr:to>
      <cdr:x>0.80903</cdr:x>
      <cdr:y>0.61321</cdr:y>
    </cdr:to>
    <cdr:sp macro="" textlink="">
      <cdr:nvSpPr>
        <cdr:cNvPr id="18" name="Textfeld 17"/>
        <cdr:cNvSpPr txBox="1"/>
      </cdr:nvSpPr>
      <cdr:spPr>
        <a:xfrm xmlns:a="http://schemas.openxmlformats.org/drawingml/2006/main">
          <a:off x="6516216" y="3429000"/>
          <a:ext cx="736343" cy="378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0.76071</cdr:x>
      <cdr:y>0.39764</cdr:y>
    </cdr:from>
    <cdr:to>
      <cdr:x>0.86014</cdr:x>
      <cdr:y>0.56205</cdr:y>
    </cdr:to>
    <cdr:sp macro="" textlink="">
      <cdr:nvSpPr>
        <cdr:cNvPr id="20" name="Textfeld 19"/>
        <cdr:cNvSpPr txBox="1"/>
      </cdr:nvSpPr>
      <cdr:spPr>
        <a:xfrm xmlns:a="http://schemas.openxmlformats.org/drawingml/2006/main">
          <a:off x="6995947" y="2211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0.69476</cdr:x>
      <cdr:y>0.67974</cdr:y>
    </cdr:from>
    <cdr:to>
      <cdr:x>0.78166</cdr:x>
      <cdr:y>0.74843</cdr:y>
    </cdr:to>
    <cdr:sp macro="" textlink="">
      <cdr:nvSpPr>
        <cdr:cNvPr id="21" name="Textfeld 20"/>
        <cdr:cNvSpPr txBox="1"/>
      </cdr:nvSpPr>
      <cdr:spPr>
        <a:xfrm xmlns:a="http://schemas.openxmlformats.org/drawingml/2006/main">
          <a:off x="6228184" y="4221088"/>
          <a:ext cx="779014" cy="426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0.87951</cdr:x>
      <cdr:y>0.64495</cdr:y>
    </cdr:from>
    <cdr:to>
      <cdr:x>0.9759</cdr:x>
      <cdr:y>0.72612</cdr:y>
    </cdr:to>
    <cdr:sp macro="" textlink="">
      <cdr:nvSpPr>
        <cdr:cNvPr id="22" name="Textfeld 21"/>
        <cdr:cNvSpPr txBox="1"/>
      </cdr:nvSpPr>
      <cdr:spPr>
        <a:xfrm xmlns:a="http://schemas.openxmlformats.org/drawingml/2006/main">
          <a:off x="7884368" y="4005064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0.76706</cdr:x>
      <cdr:y>0.70293</cdr:y>
    </cdr:from>
    <cdr:to>
      <cdr:x>0.85159</cdr:x>
      <cdr:y>0.76986</cdr:y>
    </cdr:to>
    <cdr:sp macro="" textlink="">
      <cdr:nvSpPr>
        <cdr:cNvPr id="23" name="Textfeld 22"/>
        <cdr:cNvSpPr txBox="1"/>
      </cdr:nvSpPr>
      <cdr:spPr>
        <a:xfrm xmlns:a="http://schemas.openxmlformats.org/drawingml/2006/main">
          <a:off x="6876256" y="4365104"/>
          <a:ext cx="757768" cy="415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0.10838</cdr:x>
      <cdr:y>0.69134</cdr:y>
    </cdr:from>
    <cdr:to>
      <cdr:x>0.16642</cdr:x>
      <cdr:y>0.76615</cdr:y>
    </cdr:to>
    <cdr:sp macro="" textlink="">
      <cdr:nvSpPr>
        <cdr:cNvPr id="27" name="Textfeld 26"/>
        <cdr:cNvSpPr txBox="1"/>
      </cdr:nvSpPr>
      <cdr:spPr>
        <a:xfrm xmlns:a="http://schemas.openxmlformats.org/drawingml/2006/main">
          <a:off x="971600" y="4293096"/>
          <a:ext cx="520232" cy="4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smtClean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0.3092</cdr:x>
      <cdr:y>0.76091</cdr:y>
    </cdr:from>
    <cdr:to>
      <cdr:x>0.3842</cdr:x>
      <cdr:y>0.82784</cdr:y>
    </cdr:to>
    <cdr:sp macro="" textlink="">
      <cdr:nvSpPr>
        <cdr:cNvPr id="30" name="Textfeld 29"/>
        <cdr:cNvSpPr txBox="1"/>
      </cdr:nvSpPr>
      <cdr:spPr>
        <a:xfrm xmlns:a="http://schemas.openxmlformats.org/drawingml/2006/main">
          <a:off x="2771800" y="4725144"/>
          <a:ext cx="672336" cy="415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0.47788</cdr:x>
      <cdr:y>0.61016</cdr:y>
    </cdr:from>
    <cdr:to>
      <cdr:x>0.54214</cdr:x>
      <cdr:y>0.67119</cdr:y>
    </cdr:to>
    <cdr:sp macro="" textlink="">
      <cdr:nvSpPr>
        <cdr:cNvPr id="31" name="Textfeld 30"/>
        <cdr:cNvSpPr txBox="1"/>
      </cdr:nvSpPr>
      <cdr:spPr>
        <a:xfrm xmlns:a="http://schemas.openxmlformats.org/drawingml/2006/main">
          <a:off x="4283968" y="3789040"/>
          <a:ext cx="576064" cy="378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0.83935</cdr:x>
      <cdr:y>0.72612</cdr:y>
    </cdr:from>
    <cdr:to>
      <cdr:x>0.93574</cdr:x>
      <cdr:y>0.7957</cdr:y>
    </cdr:to>
    <cdr:sp macro="" textlink="">
      <cdr:nvSpPr>
        <cdr:cNvPr id="29" name="Textfeld 28"/>
        <cdr:cNvSpPr txBox="1"/>
      </cdr:nvSpPr>
      <cdr:spPr>
        <a:xfrm xmlns:a="http://schemas.openxmlformats.org/drawingml/2006/main">
          <a:off x="7524328" y="4509120"/>
          <a:ext cx="864087" cy="432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/>
        </a:p>
      </cdr:txBody>
    </cdr:sp>
  </cdr:relSizeAnchor>
  <cdr:relSizeAnchor xmlns:cdr="http://schemas.openxmlformats.org/drawingml/2006/chartDrawing">
    <cdr:from>
      <cdr:x>0.9221</cdr:x>
      <cdr:y>0.74931</cdr:y>
    </cdr:from>
    <cdr:to>
      <cdr:x>1</cdr:x>
      <cdr:y>0.81888</cdr:y>
    </cdr:to>
    <cdr:sp macro="" textlink="">
      <cdr:nvSpPr>
        <cdr:cNvPr id="32" name="Textfeld 31"/>
        <cdr:cNvSpPr txBox="1"/>
      </cdr:nvSpPr>
      <cdr:spPr>
        <a:xfrm xmlns:a="http://schemas.openxmlformats.org/drawingml/2006/main">
          <a:off x="8445666" y="4653136"/>
          <a:ext cx="698334" cy="43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/>
        </a:p>
      </cdr:txBody>
    </cdr:sp>
  </cdr:relSizeAnchor>
  <cdr:relSizeAnchor xmlns:cdr="http://schemas.openxmlformats.org/drawingml/2006/chartDrawing">
    <cdr:from>
      <cdr:x>0.83132</cdr:x>
      <cdr:y>0.88846</cdr:y>
    </cdr:from>
    <cdr:to>
      <cdr:x>0.91967</cdr:x>
      <cdr:y>0.9884</cdr:y>
    </cdr:to>
    <cdr:sp macro="" textlink="">
      <cdr:nvSpPr>
        <cdr:cNvPr id="33" name="Textfeld 32"/>
        <cdr:cNvSpPr txBox="1"/>
      </cdr:nvSpPr>
      <cdr:spPr>
        <a:xfrm xmlns:a="http://schemas.openxmlformats.org/drawingml/2006/main">
          <a:off x="7452320" y="5517232"/>
          <a:ext cx="792088" cy="62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600" smtClean="0">
              <a:solidFill>
                <a:srgbClr val="006600"/>
              </a:solidFill>
            </a:rPr>
            <a:t>2012</a:t>
          </a:r>
        </a:p>
        <a:p xmlns:a="http://schemas.openxmlformats.org/drawingml/2006/main">
          <a:pPr algn="ctr"/>
          <a:r>
            <a:rPr lang="de-DE" sz="1600" smtClean="0">
              <a:solidFill>
                <a:srgbClr val="006600"/>
              </a:solidFill>
            </a:rPr>
            <a:t>(01.07)</a:t>
          </a:r>
          <a:endParaRPr lang="de-DE" sz="1600">
            <a:solidFill>
              <a:srgbClr val="0066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0.01849</cdr:x>
      <cdr:y>0.06517</cdr:y>
    </cdr:from>
    <cdr:to>
      <cdr:x>0.09907</cdr:x>
      <cdr:y>0.12314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9512" y="360040"/>
          <a:ext cx="769352" cy="31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0" smtClean="0">
              <a:solidFill>
                <a:srgbClr val="006600"/>
              </a:solidFill>
            </a:rPr>
            <a:t>in %</a:t>
          </a:r>
          <a:endParaRPr lang="de-DE" sz="1600" b="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0.64303</cdr:x>
      <cdr:y>0.10533</cdr:y>
    </cdr:from>
    <cdr:to>
      <cdr:x>0.88778</cdr:x>
      <cdr:y>0.27866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6156176" y="575593"/>
          <a:ext cx="2344066" cy="936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ts val="1600"/>
            </a:lnSpc>
          </a:pPr>
          <a:r>
            <a:rPr lang="de-DE" sz="1400" b="0" smtClean="0">
              <a:solidFill>
                <a:srgbClr val="FF0000"/>
              </a:solidFill>
              <a:latin typeface="Verdana" pitchFamily="34" charset="0"/>
            </a:rPr>
            <a:t>Projection </a:t>
          </a:r>
        </a:p>
        <a:p xmlns:a="http://schemas.openxmlformats.org/drawingml/2006/main">
          <a:pPr algn="ctr"/>
          <a:r>
            <a:rPr lang="de-DE" sz="1400" b="0" smtClean="0">
              <a:solidFill>
                <a:srgbClr val="FF0000"/>
              </a:solidFill>
              <a:latin typeface="Verdana" pitchFamily="34" charset="0"/>
            </a:rPr>
            <a:t>in 2000 </a:t>
          </a:r>
        </a:p>
        <a:p xmlns:a="http://schemas.openxmlformats.org/drawingml/2006/main">
          <a:pPr algn="ctr">
            <a:lnSpc>
              <a:spcPts val="1600"/>
            </a:lnSpc>
          </a:pPr>
          <a:r>
            <a:rPr lang="de-DE" sz="1400" b="0" smtClean="0">
              <a:solidFill>
                <a:srgbClr val="FF0000"/>
              </a:solidFill>
              <a:latin typeface="Verdana" pitchFamily="34" charset="0"/>
            </a:rPr>
            <a:t>for 2010</a:t>
          </a:r>
          <a:endParaRPr lang="de-DE" sz="1400" b="0" dirty="0">
            <a:solidFill>
              <a:srgbClr val="FF0000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0.73325</cdr:x>
      <cdr:y>0.26533</cdr:y>
    </cdr:from>
    <cdr:to>
      <cdr:x>0.80091</cdr:x>
      <cdr:y>0.31867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7020272" y="1439689"/>
          <a:ext cx="648006" cy="28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smtClean="0">
              <a:solidFill>
                <a:srgbClr val="FF0000"/>
              </a:solidFill>
            </a:rPr>
            <a:t>12,5</a:t>
          </a:r>
          <a:endParaRPr lang="de-DE" sz="12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0.77085</cdr:x>
      <cdr:y>0.33199</cdr:y>
    </cdr:from>
    <cdr:to>
      <cdr:x>0.77085</cdr:x>
      <cdr:y>0.43891</cdr:y>
    </cdr:to>
    <cdr:sp macro="" textlink="">
      <cdr:nvSpPr>
        <cdr:cNvPr id="8" name="Gerade Verbindung mit Pfeil 7"/>
        <cdr:cNvSpPr/>
      </cdr:nvSpPr>
      <cdr:spPr>
        <a:xfrm xmlns:a="http://schemas.openxmlformats.org/drawingml/2006/main">
          <a:off x="7380312" y="1799729"/>
          <a:ext cx="0" cy="57609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0.96251</cdr:x>
      <cdr:y>0.60094</cdr:y>
    </cdr:from>
    <cdr:to>
      <cdr:x>1</cdr:x>
      <cdr:y>0.80886</cdr:y>
    </cdr:to>
    <cdr:sp macro="" textlink="">
      <cdr:nvSpPr>
        <cdr:cNvPr id="2" name="Textfeld 1"/>
        <cdr:cNvSpPr txBox="1"/>
      </cdr:nvSpPr>
      <cdr:spPr>
        <a:xfrm xmlns:a="http://schemas.openxmlformats.org/drawingml/2006/main" rot="16200000">
          <a:off x="7383523" y="3513077"/>
          <a:ext cx="108255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smtClean="0">
              <a:solidFill>
                <a:srgbClr val="006600"/>
              </a:solidFill>
            </a:rPr>
            <a:t>Export </a:t>
          </a:r>
          <a:r>
            <a:rPr lang="de-DE" sz="1400" smtClean="0">
              <a:solidFill>
                <a:srgbClr val="006600"/>
              </a:solidFill>
              <a:sym typeface="Wingdings" pitchFamily="2" charset="2"/>
            </a:rPr>
            <a:t></a:t>
          </a:r>
          <a:endParaRPr lang="de-DE" sz="1400">
            <a:solidFill>
              <a:srgbClr val="006600"/>
            </a:solidFill>
          </a:endParaRPr>
        </a:p>
      </cdr:txBody>
    </cdr:sp>
  </cdr:relSizeAnchor>
  <cdr:relSizeAnchor xmlns:cdr="http://schemas.openxmlformats.org/drawingml/2006/chartDrawing">
    <cdr:from>
      <cdr:x>0.96125</cdr:x>
      <cdr:y>0.861</cdr:y>
    </cdr:from>
    <cdr:to>
      <cdr:x>0.96125</cdr:x>
      <cdr:y>0.8685</cdr:y>
    </cdr:to>
    <cdr:sp macro="" textlink="">
      <cdr:nvSpPr>
        <cdr:cNvPr id="3" name="Textfeld 2"/>
        <cdr:cNvSpPr txBox="1"/>
      </cdr:nvSpPr>
      <cdr:spPr>
        <a:xfrm xmlns:a="http://schemas.openxmlformats.org/drawingml/2006/main" rot="16200000">
          <a:off x="7383523" y="4503677"/>
          <a:ext cx="108255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smtClean="0">
              <a:solidFill>
                <a:srgbClr val="006600"/>
              </a:solidFill>
              <a:sym typeface="Wingdings" pitchFamily="2" charset="2"/>
            </a:rPr>
            <a:t> Import</a:t>
          </a:r>
          <a:endParaRPr lang="de-DE" sz="1400">
            <a:solidFill>
              <a:srgbClr val="0066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4757-BDF7-4B9F-9211-3752CB0F5C8E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30CE-4B73-4AAA-B4BE-5C8C648E6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95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2BA0D-D88E-4024-B2D1-47EF053832BA}" type="slidenum">
              <a:rPr lang="de-DE"/>
              <a:pPr>
                <a:spcBef>
                  <a:spcPct val="0"/>
                </a:spcBef>
              </a:pPr>
              <a:t>1</a:t>
            </a:fld>
            <a:endParaRPr lang="de-D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5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457200" eaLnBrk="1" hangingPunct="1">
              <a:spcBef>
                <a:spcPct val="0"/>
              </a:spcBef>
              <a:defRPr/>
            </a:pPr>
            <a:r>
              <a:rPr lang="en-US" dirty="0" smtClean="0">
                <a:latin typeface="+mn-lt"/>
                <a:ea typeface="ＭＳ Ｐゴシック" pitchFamily="-72" charset="-128"/>
                <a:cs typeface="ＭＳ Ｐゴシック" pitchFamily="-72" charset="-128"/>
              </a:rPr>
              <a:t>We're 15 to 20 years behind in how we think about renewables. </a:t>
            </a:r>
            <a:endParaRPr lang="en-US" dirty="0" smtClean="0">
              <a:ea typeface="+mn-ea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AC24B2-5B1D-2845-B4F0-B5A653D9F521}" type="slidenum">
              <a:rPr lang="de-DE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07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DC587-10F7-435E-87AE-23A6AC890B4C}" type="slidenum">
              <a:rPr lang="de-DE" smtClean="0"/>
              <a:pPr>
                <a:spcBef>
                  <a:spcPct val="0"/>
                </a:spcBef>
              </a:pPr>
              <a:t>7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8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  <p:sp>
        <p:nvSpPr>
          <p:cNvPr id="1280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E760D7-E699-477E-AF33-67549764C3D8}" type="slidenum">
              <a:rPr lang="de-DE" sz="1200" smtClean="0"/>
              <a:pPr/>
              <a:t>26</a:t>
            </a:fld>
            <a:endParaRPr lang="de-DE" sz="1200" smtClean="0"/>
          </a:p>
        </p:txBody>
      </p:sp>
    </p:spTree>
    <p:extLst>
      <p:ext uri="{BB962C8B-B14F-4D97-AF65-F5344CB8AC3E}">
        <p14:creationId xmlns:p14="http://schemas.microsoft.com/office/powerpoint/2010/main" val="194309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AA6A8F-B6F6-446A-898C-FE8B45D72BD4}" type="slidenum">
              <a:rPr lang="de-DE" smtClean="0"/>
              <a:pPr>
                <a:spcBef>
                  <a:spcPct val="0"/>
                </a:spcBef>
              </a:pPr>
              <a:t>28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368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6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AutoShape 1027"/>
          <p:cNvSpPr>
            <a:spLocks noChangeArrowheads="1"/>
          </p:cNvSpPr>
          <p:nvPr userDrawn="1"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AutoShape 1028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5846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5429250" y="6286500"/>
            <a:ext cx="3714750" cy="571500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Hans-Josef Fell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www.hans-josef-fell.de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96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785786" y="1571612"/>
            <a:ext cx="7696200" cy="4038600"/>
          </a:xfrm>
        </p:spPr>
        <p:txBody>
          <a:bodyPr/>
          <a:lstStyle/>
          <a:p>
            <a:pPr lvl="0"/>
            <a:r>
              <a:rPr lang="de-DE" noProof="0" dirty="0" smtClean="0"/>
              <a:t>Diagramm durch Klicken auf Symbol hinzufügen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 rot="10800000">
            <a:off x="0" y="6578600"/>
            <a:ext cx="9163050" cy="304800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0">
                <a:schemeClr val="bg1"/>
              </a:gs>
              <a:gs pos="100000">
                <a:srgbClr val="086CD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4" name="Straight Connector 6"/>
          <p:cNvCxnSpPr/>
          <p:nvPr userDrawn="1"/>
        </p:nvCxnSpPr>
        <p:spPr>
          <a:xfrm>
            <a:off x="0" y="514351"/>
            <a:ext cx="9144000" cy="0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 descr="blu_logo_RGB_r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9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292" y="23851"/>
            <a:ext cx="8911772" cy="457200"/>
          </a:xfrm>
          <a:effectLst/>
        </p:spPr>
        <p:txBody>
          <a:bodyPr/>
          <a:lstStyle>
            <a:lvl1pPr>
              <a:defRPr b="1" cap="none" spc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2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A9AD-9C3F-4C2B-9CFC-43AC02123232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629401"/>
            <a:ext cx="2895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ViZn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05325" y="6659034"/>
            <a:ext cx="1828800" cy="1989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DE4DC0-8BF7-4FE2-90BB-EEF51B3406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28575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43063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5429250" y="6286500"/>
            <a:ext cx="3714750" cy="571500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Hans-Josef Fell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>
                <a:solidFill>
                  <a:srgbClr val="FFFFFF"/>
                </a:solidFill>
              </a:rPr>
              <a:t>www.hans-josef-fell.de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lectric.com/de/solarkraftwerke/30-megawattblock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olien%20English%20Verlinkungen/Cost%20share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95325"/>
            <a:ext cx="8353425" cy="23016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4000" dirty="0" smtClean="0">
                <a:solidFill>
                  <a:srgbClr val="006600"/>
                </a:solidFill>
              </a:rPr>
              <a:t>Germany: </a:t>
            </a:r>
            <a:r>
              <a:rPr lang="de-DE" sz="4000" dirty="0" err="1" smtClean="0">
                <a:solidFill>
                  <a:srgbClr val="006600"/>
                </a:solidFill>
              </a:rPr>
              <a:t>Achieving</a:t>
            </a:r>
            <a:r>
              <a:rPr lang="de-DE" sz="4000" dirty="0" smtClean="0">
                <a:solidFill>
                  <a:srgbClr val="006600"/>
                </a:solidFill>
              </a:rPr>
              <a:t> 100% </a:t>
            </a:r>
            <a:r>
              <a:rPr lang="de-DE" sz="4000" dirty="0" err="1" smtClean="0">
                <a:solidFill>
                  <a:srgbClr val="006600"/>
                </a:solidFill>
              </a:rPr>
              <a:t>Renewables</a:t>
            </a:r>
            <a:r>
              <a:rPr lang="de-DE" sz="4000" dirty="0" smtClean="0">
                <a:solidFill>
                  <a:srgbClr val="006600"/>
                </a:solidFill>
              </a:rPr>
              <a:t> </a:t>
            </a:r>
            <a:r>
              <a:rPr lang="de-DE" sz="4000" dirty="0" err="1">
                <a:solidFill>
                  <a:srgbClr val="006600"/>
                </a:solidFill>
              </a:rPr>
              <a:t>B</a:t>
            </a:r>
            <a:r>
              <a:rPr lang="de-DE" sz="4000" dirty="0" err="1" smtClean="0">
                <a:solidFill>
                  <a:srgbClr val="006600"/>
                </a:solidFill>
              </a:rPr>
              <a:t>y</a:t>
            </a:r>
            <a:r>
              <a:rPr lang="de-DE" sz="4000" dirty="0" smtClean="0">
                <a:solidFill>
                  <a:srgbClr val="006600"/>
                </a:solidFill>
              </a:rPr>
              <a:t> 2050</a:t>
            </a:r>
            <a:br>
              <a:rPr lang="de-DE" sz="4000" dirty="0" smtClean="0">
                <a:solidFill>
                  <a:srgbClr val="006600"/>
                </a:solidFill>
              </a:rPr>
            </a:br>
            <a:r>
              <a:rPr lang="de-DE" sz="4000" dirty="0">
                <a:solidFill>
                  <a:srgbClr val="006600"/>
                </a:solidFill>
              </a:rPr>
              <a:t/>
            </a:r>
            <a:br>
              <a:rPr lang="de-DE" sz="4000" dirty="0">
                <a:solidFill>
                  <a:srgbClr val="006600"/>
                </a:solidFill>
              </a:rPr>
            </a:br>
            <a:r>
              <a:rPr lang="de-DE" sz="2800" b="1" dirty="0" smtClean="0">
                <a:solidFill>
                  <a:srgbClr val="006600"/>
                </a:solidFill>
              </a:rPr>
              <a:t>ISES </a:t>
            </a:r>
            <a:r>
              <a:rPr lang="de-DE" sz="2800" b="1" dirty="0">
                <a:solidFill>
                  <a:srgbClr val="006600"/>
                </a:solidFill>
              </a:rPr>
              <a:t/>
            </a:r>
            <a:br>
              <a:rPr lang="de-DE" sz="2800" b="1" dirty="0">
                <a:solidFill>
                  <a:srgbClr val="006600"/>
                </a:solidFill>
              </a:rPr>
            </a:br>
            <a:r>
              <a:rPr lang="de-DE" sz="2800" b="1" dirty="0">
                <a:solidFill>
                  <a:srgbClr val="006600"/>
                </a:solidFill>
              </a:rPr>
              <a:t> </a:t>
            </a:r>
            <a:r>
              <a:rPr lang="de-DE" sz="2800" b="1" dirty="0" smtClean="0">
                <a:solidFill>
                  <a:srgbClr val="006600"/>
                </a:solidFill>
              </a:rPr>
              <a:t>18 </a:t>
            </a:r>
            <a:r>
              <a:rPr lang="de-DE" sz="2800" b="1" dirty="0" err="1" smtClean="0">
                <a:solidFill>
                  <a:srgbClr val="006600"/>
                </a:solidFill>
              </a:rPr>
              <a:t>th</a:t>
            </a:r>
            <a:r>
              <a:rPr lang="de-DE" sz="2800" b="1" dirty="0" smtClean="0">
                <a:solidFill>
                  <a:srgbClr val="006600"/>
                </a:solidFill>
              </a:rPr>
              <a:t> March 2014 </a:t>
            </a:r>
            <a:r>
              <a:rPr lang="de-DE" sz="2800" b="1" dirty="0" err="1">
                <a:solidFill>
                  <a:srgbClr val="006600"/>
                </a:solidFill>
              </a:rPr>
              <a:t>Selangor</a:t>
            </a:r>
            <a:r>
              <a:rPr lang="de-DE" sz="2800" b="1" dirty="0">
                <a:solidFill>
                  <a:srgbClr val="006600"/>
                </a:solidFill>
              </a:rPr>
              <a:t> Malaysia</a:t>
            </a:r>
            <a:br>
              <a:rPr lang="de-DE" sz="2800" b="1" dirty="0">
                <a:solidFill>
                  <a:srgbClr val="006600"/>
                </a:solidFill>
              </a:rPr>
            </a:br>
            <a:endParaRPr lang="de-DE" sz="2800" dirty="0" smtClean="0">
              <a:solidFill>
                <a:srgbClr val="0066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284984"/>
            <a:ext cx="6048672" cy="21871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006600"/>
                </a:solidFill>
              </a:rPr>
              <a:t> </a:t>
            </a:r>
            <a:endParaRPr lang="de-DE" sz="24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006600"/>
                </a:solidFill>
              </a:rPr>
              <a:t>Hans-Josef Fell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err="1" smtClean="0">
                <a:solidFill>
                  <a:srgbClr val="006600"/>
                </a:solidFill>
              </a:rPr>
              <a:t>President</a:t>
            </a:r>
            <a:r>
              <a:rPr lang="de-DE" sz="2400" dirty="0" smtClean="0">
                <a:solidFill>
                  <a:srgbClr val="006600"/>
                </a:solidFill>
              </a:rPr>
              <a:t> Energy Watch Group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solidFill>
                  <a:srgbClr val="006600"/>
                </a:solidFill>
              </a:rPr>
              <a:t>Former Member </a:t>
            </a:r>
            <a:r>
              <a:rPr lang="de-DE" sz="2400" dirty="0" err="1" smtClean="0">
                <a:solidFill>
                  <a:srgbClr val="006600"/>
                </a:solidFill>
              </a:rPr>
              <a:t>of</a:t>
            </a:r>
            <a:r>
              <a:rPr lang="de-DE" sz="2400" dirty="0" smtClean="0">
                <a:solidFill>
                  <a:srgbClr val="006600"/>
                </a:solidFill>
              </a:rPr>
              <a:t> German </a:t>
            </a:r>
            <a:r>
              <a:rPr lang="de-DE" sz="2400" dirty="0" err="1" smtClean="0">
                <a:solidFill>
                  <a:srgbClr val="006600"/>
                </a:solidFill>
              </a:rPr>
              <a:t>Parliament</a:t>
            </a:r>
            <a:endParaRPr lang="de-DE" sz="24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1" b="20590"/>
          <a:stretch>
            <a:fillRect/>
          </a:stretch>
        </p:blipFill>
        <p:spPr bwMode="auto">
          <a:xfrm>
            <a:off x="250825" y="1773238"/>
            <a:ext cx="8642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9388" y="188913"/>
            <a:ext cx="864076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200">
                <a:solidFill>
                  <a:srgbClr val="006600"/>
                </a:solidFill>
                <a:latin typeface="+mn-lt"/>
              </a:rPr>
              <a:t>Solar and Nuclear Costs – The Historic Crossover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0825" y="1268413"/>
            <a:ext cx="5673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Solar Energy is Now the Better Buy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6165850"/>
            <a:ext cx="3841750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Source: John O. Blackburn, Sam Cunningham, 2010; NC Warn</a:t>
            </a:r>
          </a:p>
        </p:txBody>
      </p:sp>
    </p:spTree>
    <p:extLst>
      <p:ext uri="{BB962C8B-B14F-4D97-AF65-F5344CB8AC3E}">
        <p14:creationId xmlns:p14="http://schemas.microsoft.com/office/powerpoint/2010/main" val="3939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/>
        </p:nvGraphicFramePr>
        <p:xfrm>
          <a:off x="4053" y="1"/>
          <a:ext cx="9139947" cy="609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0" y="6165850"/>
            <a:ext cx="17240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  <a:ea typeface="+mn-ea"/>
              </a:rPr>
              <a:t>Source: Rechsteiner, IAEA</a:t>
            </a:r>
            <a:endParaRPr lang="en-US" sz="9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7892" name="Textfeld 5"/>
          <p:cNvSpPr txBox="1">
            <a:spLocks noChangeArrowheads="1"/>
          </p:cNvSpPr>
          <p:nvPr/>
        </p:nvSpPr>
        <p:spPr bwMode="auto">
          <a:xfrm>
            <a:off x="179388" y="1889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CH" sz="3200">
                <a:solidFill>
                  <a:srgbClr val="006600"/>
                </a:solidFill>
                <a:cs typeface="Arial" charset="0"/>
              </a:rPr>
              <a:t>Annual Additions of Nuclear and Wind Capacities in Megawatts</a:t>
            </a:r>
          </a:p>
        </p:txBody>
      </p:sp>
    </p:spTree>
    <p:extLst>
      <p:ext uri="{BB962C8B-B14F-4D97-AF65-F5344CB8AC3E}">
        <p14:creationId xmlns:p14="http://schemas.microsoft.com/office/powerpoint/2010/main" val="22420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1076325"/>
          </a:xfrm>
        </p:spPr>
        <p:txBody>
          <a:bodyPr>
            <a:spAutoFit/>
          </a:bodyPr>
          <a:lstStyle/>
          <a:p>
            <a:r>
              <a:rPr lang="de-DE" sz="3200" dirty="0">
                <a:solidFill>
                  <a:srgbClr val="006600"/>
                </a:solidFill>
                <a:latin typeface="Verdana" charset="0"/>
              </a:rPr>
              <a:t>Development </a:t>
            </a:r>
            <a:r>
              <a:rPr lang="de-DE" sz="3200" dirty="0" err="1">
                <a:solidFill>
                  <a:srgbClr val="006600"/>
                </a:solidFill>
                <a:latin typeface="Verdana" charset="0"/>
              </a:rPr>
              <a:t>of</a:t>
            </a:r>
            <a:r>
              <a:rPr lang="de-DE" sz="3200" dirty="0">
                <a:solidFill>
                  <a:srgbClr val="006600"/>
                </a:solidFill>
                <a:latin typeface="Verdana" charset="0"/>
              </a:rPr>
              <a:t> </a:t>
            </a:r>
            <a:r>
              <a:rPr lang="de-DE" sz="3200" dirty="0" err="1">
                <a:solidFill>
                  <a:srgbClr val="006600"/>
                </a:solidFill>
                <a:latin typeface="Verdana" charset="0"/>
              </a:rPr>
              <a:t>Crude</a:t>
            </a:r>
            <a:r>
              <a:rPr lang="de-DE" sz="3200" dirty="0">
                <a:solidFill>
                  <a:srgbClr val="006600"/>
                </a:solidFill>
                <a:latin typeface="Verdana" charset="0"/>
              </a:rPr>
              <a:t> </a:t>
            </a:r>
            <a:r>
              <a:rPr lang="de-DE" sz="3200" dirty="0" err="1">
                <a:solidFill>
                  <a:srgbClr val="006600"/>
                </a:solidFill>
                <a:latin typeface="Verdana" charset="0"/>
              </a:rPr>
              <a:t>Oil</a:t>
            </a:r>
            <a:r>
              <a:rPr lang="de-DE" sz="3200" dirty="0">
                <a:solidFill>
                  <a:srgbClr val="006600"/>
                </a:solidFill>
                <a:latin typeface="Verdana" charset="0"/>
              </a:rPr>
              <a:t> Prices</a:t>
            </a:r>
            <a:br>
              <a:rPr lang="de-DE" sz="3200" dirty="0">
                <a:solidFill>
                  <a:srgbClr val="006600"/>
                </a:solidFill>
                <a:latin typeface="Verdana" charset="0"/>
              </a:rPr>
            </a:br>
            <a:r>
              <a:rPr lang="de-DE" sz="3200" dirty="0">
                <a:solidFill>
                  <a:srgbClr val="006600"/>
                </a:solidFill>
                <a:latin typeface="Verdana" charset="0"/>
              </a:rPr>
              <a:t> 1960-2012</a:t>
            </a:r>
          </a:p>
        </p:txBody>
      </p:sp>
      <p:sp>
        <p:nvSpPr>
          <p:cNvPr id="55299" name="Textfeld 3"/>
          <p:cNvSpPr txBox="1">
            <a:spLocks noChangeArrowheads="1"/>
          </p:cNvSpPr>
          <p:nvPr/>
        </p:nvSpPr>
        <p:spPr bwMode="auto">
          <a:xfrm>
            <a:off x="0" y="6165850"/>
            <a:ext cx="3816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j-lt"/>
                <a:ea typeface="+mn-ea"/>
              </a:rPr>
              <a:t>Source: Tecson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8126235" cy="4831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96136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EURO </a:t>
            </a:r>
            <a:r>
              <a:rPr lang="de-DE" dirty="0" err="1" smtClean="0"/>
              <a:t>Crisis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940152" y="24208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Financial </a:t>
            </a:r>
            <a:r>
              <a:rPr lang="de-DE" dirty="0" err="1"/>
              <a:t>c</a:t>
            </a:r>
            <a:r>
              <a:rPr lang="de-DE" dirty="0" err="1" smtClean="0"/>
              <a:t>risis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7991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Oil</a:t>
            </a:r>
            <a:r>
              <a:rPr lang="de-DE" dirty="0" smtClean="0"/>
              <a:t> </a:t>
            </a:r>
            <a:r>
              <a:rPr lang="de-DE" dirty="0" err="1" smtClean="0"/>
              <a:t>crisis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59750" cy="585788"/>
          </a:xfrm>
        </p:spPr>
        <p:txBody>
          <a:bodyPr>
            <a:spAutoFit/>
          </a:bodyPr>
          <a:lstStyle/>
          <a:p>
            <a:r>
              <a:rPr lang="de-DE" sz="3200">
                <a:solidFill>
                  <a:srgbClr val="006600"/>
                </a:solidFill>
                <a:latin typeface="Verdana" charset="0"/>
              </a:rPr>
              <a:t>Price of Natural Gas in Europe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151563"/>
            <a:ext cx="13795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  <a:ea typeface="+mn-ea"/>
              </a:rPr>
              <a:t>Source: BMWi, 2013</a:t>
            </a:r>
          </a:p>
        </p:txBody>
      </p:sp>
      <p:graphicFrame>
        <p:nvGraphicFramePr>
          <p:cNvPr id="7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785813" y="1643063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1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de-DE" sz="2800">
                <a:solidFill>
                  <a:srgbClr val="006600"/>
                </a:solidFill>
                <a:latin typeface="Verdana" charset="0"/>
              </a:rPr>
              <a:t>EU-27 in 2011:</a:t>
            </a:r>
          </a:p>
          <a:p>
            <a:pPr>
              <a:buFont typeface="Wingdings" charset="0"/>
              <a:buNone/>
            </a:pPr>
            <a:endParaRPr lang="de-DE" sz="2800">
              <a:solidFill>
                <a:srgbClr val="006600"/>
              </a:solidFill>
              <a:latin typeface="Verdana" charset="0"/>
            </a:endParaRPr>
          </a:p>
          <a:p>
            <a:pPr>
              <a:buClr>
                <a:srgbClr val="006600"/>
              </a:buClr>
              <a:buFont typeface="Arial" charset="0"/>
              <a:buChar char="•"/>
            </a:pPr>
            <a:r>
              <a:rPr lang="de-DE" sz="2800">
                <a:solidFill>
                  <a:srgbClr val="006600"/>
                </a:solidFill>
                <a:latin typeface="Verdana" charset="0"/>
              </a:rPr>
              <a:t>Foreign Trade Deficit:</a:t>
            </a:r>
          </a:p>
          <a:p>
            <a:pPr>
              <a:buClr>
                <a:srgbClr val="006600"/>
              </a:buClr>
              <a:buFont typeface="Wingdings" charset="0"/>
              <a:buNone/>
            </a:pPr>
            <a:r>
              <a:rPr lang="de-DE" sz="2800">
                <a:solidFill>
                  <a:srgbClr val="006600"/>
                </a:solidFill>
                <a:latin typeface="Verdana" charset="0"/>
              </a:rPr>
              <a:t>		-196,20 Bn. €</a:t>
            </a:r>
          </a:p>
          <a:p>
            <a:pPr>
              <a:buClr>
                <a:srgbClr val="006600"/>
              </a:buClr>
              <a:buFont typeface="Wingdings" charset="0"/>
              <a:buNone/>
            </a:pPr>
            <a:endParaRPr lang="de-DE" sz="2800">
              <a:solidFill>
                <a:srgbClr val="006600"/>
              </a:solidFill>
              <a:latin typeface="Verdana" charset="0"/>
            </a:endParaRPr>
          </a:p>
          <a:p>
            <a:pPr>
              <a:buClr>
                <a:srgbClr val="006600"/>
              </a:buClr>
              <a:buFont typeface="Arial" charset="0"/>
              <a:buChar char="•"/>
            </a:pPr>
            <a:r>
              <a:rPr lang="de-DE" sz="2800">
                <a:solidFill>
                  <a:srgbClr val="006600"/>
                </a:solidFill>
                <a:latin typeface="Verdana" charset="0"/>
              </a:rPr>
              <a:t>Imports of Energy Resources:</a:t>
            </a:r>
          </a:p>
          <a:p>
            <a:pPr>
              <a:buClr>
                <a:srgbClr val="006600"/>
              </a:buClr>
              <a:buFont typeface="Wingdings" charset="0"/>
              <a:buNone/>
            </a:pPr>
            <a:r>
              <a:rPr lang="de-DE" sz="2800">
                <a:solidFill>
                  <a:srgbClr val="006600"/>
                </a:solidFill>
                <a:latin typeface="Verdana" charset="0"/>
              </a:rPr>
              <a:t>		488,476 Bn. €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50825" y="188913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e-DE" sz="3200" ker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The Euro Crisis is also an Oil Crisis</a:t>
            </a:r>
          </a:p>
        </p:txBody>
      </p:sp>
      <p:sp>
        <p:nvSpPr>
          <p:cNvPr id="8196" name="Textfeld 5"/>
          <p:cNvSpPr txBox="1">
            <a:spLocks noChangeArrowheads="1"/>
          </p:cNvSpPr>
          <p:nvPr/>
        </p:nvSpPr>
        <p:spPr bwMode="auto">
          <a:xfrm>
            <a:off x="0" y="6165850"/>
            <a:ext cx="2495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900">
                <a:solidFill>
                  <a:schemeClr val="bg1"/>
                </a:solidFill>
                <a:latin typeface="Arial" charset="0"/>
              </a:rPr>
              <a:t>Sources: statista, 2013; eurostat, 2013</a:t>
            </a:r>
          </a:p>
        </p:txBody>
      </p:sp>
    </p:spTree>
    <p:extLst>
      <p:ext uri="{BB962C8B-B14F-4D97-AF65-F5344CB8AC3E}">
        <p14:creationId xmlns:p14="http://schemas.microsoft.com/office/powerpoint/2010/main" val="28324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165850"/>
            <a:ext cx="5724525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rgbClr val="FFFFFF"/>
                </a:solidFill>
                <a:latin typeface="Verdana"/>
              </a:rPr>
              <a:t>Quellen: EEG 2004, EEG 2009, EEG 2013</a:t>
            </a:r>
            <a:endParaRPr lang="en-US" sz="100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Diagramm 2"/>
          <p:cNvGraphicFramePr>
            <a:graphicFrameLocks noGrp="1"/>
          </p:cNvGraphicFramePr>
          <p:nvPr/>
        </p:nvGraphicFramePr>
        <p:xfrm>
          <a:off x="0" y="1484784"/>
          <a:ext cx="8964488" cy="472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0468" name="Textfeld 1"/>
          <p:cNvSpPr txBox="1">
            <a:spLocks noChangeArrowheads="1"/>
          </p:cNvSpPr>
          <p:nvPr/>
        </p:nvSpPr>
        <p:spPr bwMode="auto">
          <a:xfrm>
            <a:off x="222250" y="188913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rgbClr val="006600"/>
                </a:solidFill>
              </a:rPr>
              <a:t>Development of Feed-in Tariffs for photovoltaic roof systems above 1 MW </a:t>
            </a:r>
          </a:p>
        </p:txBody>
      </p:sp>
      <p:sp>
        <p:nvSpPr>
          <p:cNvPr id="190469" name="Textfeld 1"/>
          <p:cNvSpPr txBox="1">
            <a:spLocks noChangeArrowheads="1"/>
          </p:cNvSpPr>
          <p:nvPr/>
        </p:nvSpPr>
        <p:spPr bwMode="auto">
          <a:xfrm>
            <a:off x="0" y="1268413"/>
            <a:ext cx="116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6600"/>
                </a:solidFill>
              </a:rPr>
              <a:t>in €Cent</a:t>
            </a:r>
          </a:p>
        </p:txBody>
      </p:sp>
    </p:spTree>
    <p:extLst>
      <p:ext uri="{BB962C8B-B14F-4D97-AF65-F5344CB8AC3E}">
        <p14:creationId xmlns:p14="http://schemas.microsoft.com/office/powerpoint/2010/main" val="1077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1055687"/>
          </a:xfrm>
        </p:spPr>
        <p:txBody>
          <a:bodyPr/>
          <a:lstStyle/>
          <a:p>
            <a:r>
              <a:rPr lang="de-DE" sz="3200">
                <a:solidFill>
                  <a:srgbClr val="006600"/>
                </a:solidFill>
                <a:latin typeface="Verdana" charset="0"/>
              </a:rPr>
              <a:t>Unsubsidised Renewables now cheaper than coal and gas power </a:t>
            </a:r>
          </a:p>
        </p:txBody>
      </p:sp>
      <p:sp>
        <p:nvSpPr>
          <p:cNvPr id="41987" name="Inhaltsplatzhalter 2"/>
          <p:cNvSpPr>
            <a:spLocks noGrp="1"/>
          </p:cNvSpPr>
          <p:nvPr>
            <p:ph idx="1"/>
          </p:nvPr>
        </p:nvSpPr>
        <p:spPr>
          <a:xfrm>
            <a:off x="395288" y="1484313"/>
            <a:ext cx="8497887" cy="4197350"/>
          </a:xfrm>
        </p:spPr>
        <p:txBody>
          <a:bodyPr/>
          <a:lstStyle/>
          <a:p>
            <a:pPr>
              <a:buClr>
                <a:srgbClr val="006600"/>
              </a:buClr>
              <a:buSzPct val="50000"/>
              <a:buFont typeface="Wingdings" charset="0"/>
              <a:buNone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Bloomberg Study 2013:</a:t>
            </a:r>
          </a:p>
          <a:p>
            <a:pPr>
              <a:buClr>
                <a:srgbClr val="006600"/>
              </a:buClr>
              <a:buSzPct val="50000"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New build Windfarm:      80 AUD/MWh</a:t>
            </a:r>
          </a:p>
          <a:p>
            <a:pPr>
              <a:buClr>
                <a:srgbClr val="006600"/>
              </a:buClr>
              <a:buSzPct val="50000"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New buildt coal power: 143 AUD/MWh</a:t>
            </a:r>
          </a:p>
          <a:p>
            <a:pPr>
              <a:buClr>
                <a:srgbClr val="006600"/>
              </a:buClr>
              <a:buSzPct val="50000"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New buildt gas power:  116 AUD/MWh</a:t>
            </a:r>
          </a:p>
          <a:p>
            <a:pPr>
              <a:buClr>
                <a:srgbClr val="006600"/>
              </a:buClr>
              <a:buSzPct val="50000"/>
            </a:pPr>
            <a:endParaRPr lang="de-DE" sz="2400">
              <a:solidFill>
                <a:srgbClr val="006600"/>
              </a:solidFill>
              <a:latin typeface="Verdana" charset="0"/>
            </a:endParaRPr>
          </a:p>
          <a:p>
            <a:pPr>
              <a:buClr>
                <a:srgbClr val="006600"/>
              </a:buClr>
              <a:buSzPct val="50000"/>
              <a:buFont typeface="Wingdings" charset="0"/>
              <a:buNone/>
            </a:pPr>
            <a:r>
              <a:rPr lang="de-DE" sz="2400">
                <a:solidFill>
                  <a:srgbClr val="006600"/>
                </a:solidFill>
                <a:latin typeface="Verdana" charset="0"/>
              </a:rPr>
              <a:t>Renewables are now cheaper, even in a country like Australia with very cheap coal ressources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6165850"/>
            <a:ext cx="37115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j-lt"/>
                <a:ea typeface="+mn-ea"/>
              </a:rPr>
              <a:t>Source: http://www.crikey.com.au/topic/renewable-energy/</a:t>
            </a:r>
          </a:p>
        </p:txBody>
      </p:sp>
    </p:spTree>
    <p:extLst>
      <p:ext uri="{BB962C8B-B14F-4D97-AF65-F5344CB8AC3E}">
        <p14:creationId xmlns:p14="http://schemas.microsoft.com/office/powerpoint/2010/main" val="536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696200" cy="1108075"/>
          </a:xfrm>
        </p:spPr>
        <p:txBody>
          <a:bodyPr>
            <a:spAutoFit/>
          </a:bodyPr>
          <a:lstStyle/>
          <a:p>
            <a:r>
              <a:rPr lang="de-DE" dirty="0">
                <a:solidFill>
                  <a:srgbClr val="006600"/>
                </a:solidFill>
                <a:latin typeface="Verdana" charset="0"/>
              </a:rPr>
              <a:t>Solar PV: </a:t>
            </a:r>
            <a:r>
              <a:rPr lang="de-DE" dirty="0" err="1">
                <a:solidFill>
                  <a:srgbClr val="006600"/>
                </a:solidFill>
                <a:latin typeface="Verdana" charset="0"/>
              </a:rPr>
              <a:t>existing</a:t>
            </a:r>
            <a:r>
              <a:rPr lang="de-DE" dirty="0">
                <a:solidFill>
                  <a:srgbClr val="006600"/>
                </a:solidFill>
                <a:latin typeface="Verdana" charset="0"/>
              </a:rPr>
              <a:t> global </a:t>
            </a:r>
            <a:r>
              <a:rPr lang="de-DE" dirty="0" err="1">
                <a:solidFill>
                  <a:srgbClr val="006600"/>
                </a:solidFill>
                <a:latin typeface="Verdana" charset="0"/>
              </a:rPr>
              <a:t>capacity</a:t>
            </a:r>
            <a:r>
              <a:rPr lang="de-DE" dirty="0">
                <a:solidFill>
                  <a:srgbClr val="006600"/>
                </a:solidFill>
                <a:latin typeface="Verdana" charset="0"/>
              </a:rPr>
              <a:t> 1995-</a:t>
            </a:r>
            <a:r>
              <a:rPr lang="de-DE" dirty="0" smtClean="0">
                <a:solidFill>
                  <a:srgbClr val="006600"/>
                </a:solidFill>
                <a:latin typeface="Verdana" charset="0"/>
              </a:rPr>
              <a:t>2013 in GW </a:t>
            </a:r>
            <a:endParaRPr lang="de-DE" dirty="0">
              <a:solidFill>
                <a:srgbClr val="006600"/>
              </a:solidFill>
              <a:latin typeface="Verdana" charset="0"/>
            </a:endParaRPr>
          </a:p>
        </p:txBody>
      </p:sp>
      <p:sp>
        <p:nvSpPr>
          <p:cNvPr id="114691" name="Textfeld 3"/>
          <p:cNvSpPr txBox="1">
            <a:spLocks noChangeArrowheads="1"/>
          </p:cNvSpPr>
          <p:nvPr/>
        </p:nvSpPr>
        <p:spPr bwMode="auto">
          <a:xfrm>
            <a:off x="0" y="6165850"/>
            <a:ext cx="3816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900" dirty="0">
                <a:solidFill>
                  <a:schemeClr val="bg1"/>
                </a:solidFill>
                <a:latin typeface="+mn-lt"/>
                <a:ea typeface="+mn-ea"/>
              </a:rPr>
              <a:t>Source: </a:t>
            </a:r>
            <a:r>
              <a:rPr lang="de-DE" sz="900" dirty="0" smtClean="0">
                <a:solidFill>
                  <a:schemeClr val="bg1"/>
                </a:solidFill>
                <a:latin typeface="+mn-lt"/>
                <a:ea typeface="+mn-ea"/>
              </a:rPr>
              <a:t>REN21, EPIA </a:t>
            </a:r>
            <a:endParaRPr lang="de-DE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38720" y="32262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79388" y="5300663"/>
            <a:ext cx="878522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008000"/>
                </a:solidFill>
              </a:rPr>
              <a:t>i</a:t>
            </a:r>
            <a:r>
              <a:rPr lang="de-DE" sz="1600" dirty="0" smtClean="0">
                <a:solidFill>
                  <a:srgbClr val="008000"/>
                </a:solidFill>
              </a:rPr>
              <a:t>n 2011: 30,2 GW </a:t>
            </a:r>
            <a:r>
              <a:rPr lang="de-DE" sz="1600" dirty="0" err="1" smtClean="0">
                <a:solidFill>
                  <a:srgbClr val="008000"/>
                </a:solidFill>
              </a:rPr>
              <a:t>of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new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photovoltaic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plants</a:t>
            </a:r>
            <a:r>
              <a:rPr lang="de-DE" sz="1600" dirty="0" smtClean="0">
                <a:solidFill>
                  <a:srgbClr val="008000"/>
                </a:solidFill>
              </a:rPr>
              <a:t>  </a:t>
            </a:r>
            <a:r>
              <a:rPr lang="de-DE" sz="1600" dirty="0" err="1" smtClean="0">
                <a:solidFill>
                  <a:srgbClr val="008000"/>
                </a:solidFill>
              </a:rPr>
              <a:t>were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installed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</a:p>
          <a:p>
            <a:pPr>
              <a:defRPr/>
            </a:pPr>
            <a:r>
              <a:rPr lang="de-DE" sz="1600" dirty="0" smtClean="0">
                <a:solidFill>
                  <a:srgbClr val="008000"/>
                </a:solidFill>
              </a:rPr>
              <a:t>in 2012: 29,9 GW </a:t>
            </a:r>
            <a:r>
              <a:rPr lang="de-DE" sz="1600" dirty="0" err="1" smtClean="0">
                <a:solidFill>
                  <a:srgbClr val="008000"/>
                </a:solidFill>
              </a:rPr>
              <a:t>were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installed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</a:p>
          <a:p>
            <a:pPr>
              <a:defRPr/>
            </a:pPr>
            <a:r>
              <a:rPr lang="de-DE" sz="1600" dirty="0" smtClean="0">
                <a:solidFill>
                  <a:srgbClr val="008000"/>
                </a:solidFill>
              </a:rPr>
              <a:t>The </a:t>
            </a:r>
            <a:r>
              <a:rPr lang="de-DE" sz="1600" dirty="0" err="1" smtClean="0">
                <a:solidFill>
                  <a:srgbClr val="008000"/>
                </a:solidFill>
              </a:rPr>
              <a:t>worldwide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capicity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has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now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dirty="0" err="1" smtClean="0">
                <a:solidFill>
                  <a:srgbClr val="008000"/>
                </a:solidFill>
              </a:rPr>
              <a:t>reached</a:t>
            </a:r>
            <a:r>
              <a:rPr lang="de-DE" sz="1600" dirty="0" smtClean="0">
                <a:solidFill>
                  <a:srgbClr val="008000"/>
                </a:solidFill>
              </a:rPr>
              <a:t> 136,7 GW. </a:t>
            </a:r>
            <a:endParaRPr lang="de-DE" sz="1600" dirty="0">
              <a:solidFill>
                <a:srgbClr val="008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/>
          </p:nvPr>
        </p:nvGraphicFramePr>
        <p:xfrm>
          <a:off x="179512" y="1412776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-11250"/>
            <a:ext cx="8784976" cy="864096"/>
          </a:xfrm>
        </p:spPr>
        <p:txBody>
          <a:bodyPr/>
          <a:lstStyle/>
          <a:p>
            <a:r>
              <a:rPr lang="de-DE" sz="2700" dirty="0" smtClean="0"/>
              <a:t>China </a:t>
            </a:r>
            <a:r>
              <a:rPr lang="de-DE" sz="2700" dirty="0" err="1" smtClean="0"/>
              <a:t>annual</a:t>
            </a:r>
            <a:r>
              <a:rPr lang="de-DE" sz="2700" dirty="0" smtClean="0"/>
              <a:t> power </a:t>
            </a:r>
            <a:r>
              <a:rPr lang="de-DE" sz="2700" dirty="0" err="1" smtClean="0"/>
              <a:t>grid</a:t>
            </a:r>
            <a:r>
              <a:rPr lang="de-DE" sz="2700" dirty="0" smtClean="0"/>
              <a:t> </a:t>
            </a:r>
            <a:r>
              <a:rPr lang="de-DE" sz="2700" dirty="0" err="1" smtClean="0"/>
              <a:t>capacity</a:t>
            </a:r>
            <a:r>
              <a:rPr lang="de-DE" sz="2700" dirty="0" smtClean="0"/>
              <a:t> </a:t>
            </a:r>
            <a:r>
              <a:rPr lang="de-DE" sz="2700" dirty="0" err="1" smtClean="0"/>
              <a:t>additions</a:t>
            </a:r>
            <a:r>
              <a:rPr lang="de-DE" sz="2700" dirty="0" smtClean="0"/>
              <a:t> (GW)</a:t>
            </a:r>
            <a:endParaRPr lang="de-DE" sz="2700" dirty="0"/>
          </a:p>
        </p:txBody>
      </p:sp>
      <p:pic>
        <p:nvPicPr>
          <p:cNvPr id="6" name="Inhaltsplatzhalter 5" descr="Bildschirmfoto 2014-02-28 um 16.39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 b="502"/>
          <a:stretch>
            <a:fillRect/>
          </a:stretch>
        </p:blipFill>
        <p:spPr>
          <a:xfrm>
            <a:off x="107950" y="908050"/>
            <a:ext cx="8928100" cy="5113338"/>
          </a:xfrm>
        </p:spPr>
      </p:pic>
    </p:spTree>
    <p:extLst>
      <p:ext uri="{BB962C8B-B14F-4D97-AF65-F5344CB8AC3E}">
        <p14:creationId xmlns:p14="http://schemas.microsoft.com/office/powerpoint/2010/main" val="13746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285749"/>
            <a:ext cx="7696200" cy="1357313"/>
          </a:xfrm>
        </p:spPr>
        <p:txBody>
          <a:bodyPr/>
          <a:lstStyle/>
          <a:p>
            <a:pPr algn="ctr"/>
            <a:r>
              <a:rPr lang="de-DE" dirty="0" smtClean="0"/>
              <a:t>The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Renewable will fast </a:t>
            </a:r>
            <a:r>
              <a:rPr lang="de-DE" dirty="0" err="1" smtClean="0"/>
              <a:t>increase</a:t>
            </a:r>
            <a:r>
              <a:rPr lang="de-DE" dirty="0" smtClean="0"/>
              <a:t>;  </a:t>
            </a:r>
            <a:br>
              <a:rPr lang="de-DE" dirty="0" smtClean="0"/>
            </a:br>
            <a:r>
              <a:rPr lang="de-DE" dirty="0" smtClean="0"/>
              <a:t>fossil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will </a:t>
            </a:r>
            <a:r>
              <a:rPr lang="de-DE" dirty="0" err="1" smtClean="0"/>
              <a:t>decrease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813" y="1643062"/>
            <a:ext cx="7696200" cy="4038601"/>
          </a:xfrm>
        </p:spPr>
        <p:txBody>
          <a:bodyPr/>
          <a:lstStyle/>
          <a:p>
            <a:r>
              <a:rPr lang="de-DE" dirty="0" smtClean="0"/>
              <a:t>Energy </a:t>
            </a:r>
            <a:r>
              <a:rPr lang="de-DE" dirty="0" err="1" smtClean="0"/>
              <a:t>consumer</a:t>
            </a:r>
            <a:r>
              <a:rPr lang="de-DE" dirty="0" smtClean="0"/>
              <a:t> countries will </a:t>
            </a:r>
            <a:r>
              <a:rPr lang="de-DE" dirty="0" err="1" smtClean="0"/>
              <a:t>go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fossil </a:t>
            </a:r>
            <a:r>
              <a:rPr lang="de-DE" dirty="0" err="1" smtClean="0"/>
              <a:t>fuels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rising</a:t>
            </a:r>
            <a:r>
              <a:rPr lang="de-DE" dirty="0" smtClean="0"/>
              <a:t> </a:t>
            </a:r>
            <a:r>
              <a:rPr lang="de-DE" dirty="0" err="1" smtClean="0"/>
              <a:t>prices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smtClean="0"/>
              <a:t>Energy </a:t>
            </a:r>
            <a:r>
              <a:rPr lang="de-DE" dirty="0" err="1" smtClean="0"/>
              <a:t>producer</a:t>
            </a:r>
            <a:r>
              <a:rPr lang="de-DE" dirty="0" smtClean="0"/>
              <a:t> countries must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endParaRPr lang="de-DE" dirty="0" smtClean="0"/>
          </a:p>
          <a:p>
            <a:pPr lvl="1"/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renewables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will </a:t>
            </a:r>
            <a:r>
              <a:rPr lang="de-DE" dirty="0" err="1" smtClean="0"/>
              <a:t>face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desaters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coming</a:t>
            </a:r>
            <a:r>
              <a:rPr lang="de-DE" dirty="0" smtClean="0"/>
              <a:t> </a:t>
            </a:r>
            <a:r>
              <a:rPr lang="de-DE" dirty="0" err="1" smtClean="0"/>
              <a:t>decades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5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85813" y="0"/>
            <a:ext cx="7696200" cy="765175"/>
          </a:xfrm>
        </p:spPr>
        <p:txBody>
          <a:bodyPr/>
          <a:lstStyle/>
          <a:p>
            <a:pPr algn="ctr"/>
            <a:r>
              <a:rPr lang="de-DE" sz="3200" smtClean="0">
                <a:solidFill>
                  <a:srgbClr val="006600"/>
                </a:solidFill>
              </a:rPr>
              <a:t>Political challenges 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395288" y="836613"/>
            <a:ext cx="8353425" cy="4845050"/>
          </a:xfrm>
        </p:spPr>
        <p:txBody>
          <a:bodyPr/>
          <a:lstStyle/>
          <a:p>
            <a:pPr>
              <a:spcBef>
                <a:spcPts val="672"/>
              </a:spcBef>
              <a:buClr>
                <a:srgbClr val="006600"/>
              </a:buClr>
              <a:buSzPct val="50000"/>
              <a:defRPr/>
            </a:pPr>
            <a:r>
              <a:rPr lang="de-DE" sz="2800" dirty="0" err="1" smtClean="0">
                <a:solidFill>
                  <a:srgbClr val="006600"/>
                </a:solidFill>
              </a:rPr>
              <a:t>Climate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warming</a:t>
            </a:r>
            <a:r>
              <a:rPr lang="de-DE" sz="2800" dirty="0" smtClean="0">
                <a:solidFill>
                  <a:srgbClr val="006600"/>
                </a:solidFill>
              </a:rPr>
              <a:t>, </a:t>
            </a:r>
            <a:r>
              <a:rPr lang="de-DE" sz="2800" dirty="0" err="1" smtClean="0">
                <a:solidFill>
                  <a:srgbClr val="006600"/>
                </a:solidFill>
              </a:rPr>
              <a:t>loss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of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biodiversity</a:t>
            </a:r>
            <a:endParaRPr lang="de-DE" sz="2800" dirty="0" smtClean="0">
              <a:solidFill>
                <a:srgbClr val="006600"/>
              </a:solidFill>
            </a:endParaRPr>
          </a:p>
          <a:p>
            <a:pPr>
              <a:spcBef>
                <a:spcPts val="672"/>
              </a:spcBef>
              <a:buClr>
                <a:srgbClr val="006600"/>
              </a:buClr>
              <a:buSzPct val="50000"/>
              <a:defRPr/>
            </a:pPr>
            <a:r>
              <a:rPr lang="de-DE" sz="2800" dirty="0" err="1" smtClean="0">
                <a:solidFill>
                  <a:srgbClr val="006600"/>
                </a:solidFill>
              </a:rPr>
              <a:t>peak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oil</a:t>
            </a:r>
            <a:r>
              <a:rPr lang="de-DE" sz="2800" dirty="0" smtClean="0">
                <a:solidFill>
                  <a:srgbClr val="006600"/>
                </a:solidFill>
              </a:rPr>
              <a:t>, </a:t>
            </a:r>
            <a:r>
              <a:rPr lang="de-DE" sz="2800" dirty="0" err="1" smtClean="0">
                <a:solidFill>
                  <a:srgbClr val="006600"/>
                </a:solidFill>
              </a:rPr>
              <a:t>energy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security</a:t>
            </a:r>
            <a:endParaRPr lang="de-DE" sz="2800" dirty="0" smtClean="0">
              <a:solidFill>
                <a:srgbClr val="006600"/>
              </a:solidFill>
            </a:endParaRPr>
          </a:p>
          <a:p>
            <a:pPr>
              <a:spcBef>
                <a:spcPts val="672"/>
              </a:spcBef>
              <a:buClr>
                <a:srgbClr val="006600"/>
              </a:buClr>
              <a:buSzPct val="50000"/>
              <a:defRPr/>
            </a:pPr>
            <a:r>
              <a:rPr lang="de-DE" sz="2800" dirty="0" err="1" smtClean="0">
                <a:solidFill>
                  <a:srgbClr val="006600"/>
                </a:solidFill>
              </a:rPr>
              <a:t>nuclear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and</a:t>
            </a:r>
            <a:r>
              <a:rPr lang="de-DE" sz="2800" dirty="0" smtClean="0">
                <a:solidFill>
                  <a:srgbClr val="006600"/>
                </a:solidFill>
              </a:rPr>
              <a:t> environmental </a:t>
            </a:r>
            <a:r>
              <a:rPr lang="de-DE" sz="2800" dirty="0" err="1" smtClean="0">
                <a:solidFill>
                  <a:srgbClr val="006600"/>
                </a:solidFill>
              </a:rPr>
              <a:t>desasters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</a:p>
          <a:p>
            <a:pPr>
              <a:spcBef>
                <a:spcPts val="672"/>
              </a:spcBef>
              <a:buClr>
                <a:srgbClr val="006600"/>
              </a:buClr>
              <a:buSzPct val="50000"/>
              <a:defRPr/>
            </a:pPr>
            <a:r>
              <a:rPr lang="de-DE" sz="2800" dirty="0" err="1" smtClean="0">
                <a:solidFill>
                  <a:srgbClr val="006600"/>
                </a:solidFill>
              </a:rPr>
              <a:t>oil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wars</a:t>
            </a:r>
            <a:r>
              <a:rPr lang="de-DE" sz="2800" dirty="0" smtClean="0">
                <a:solidFill>
                  <a:srgbClr val="006600"/>
                </a:solidFill>
              </a:rPr>
              <a:t>, </a:t>
            </a:r>
            <a:r>
              <a:rPr lang="de-DE" sz="2800" dirty="0" err="1" smtClean="0">
                <a:solidFill>
                  <a:srgbClr val="006600"/>
                </a:solidFill>
              </a:rPr>
              <a:t>poverty</a:t>
            </a:r>
            <a:r>
              <a:rPr lang="de-DE" sz="2800" dirty="0" smtClean="0">
                <a:solidFill>
                  <a:srgbClr val="006600"/>
                </a:solidFill>
              </a:rPr>
              <a:t>, </a:t>
            </a:r>
            <a:r>
              <a:rPr lang="de-DE" sz="2800" dirty="0" err="1" smtClean="0">
                <a:solidFill>
                  <a:srgbClr val="006600"/>
                </a:solidFill>
              </a:rPr>
              <a:t>economic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crises</a:t>
            </a:r>
            <a:endParaRPr lang="de-DE" sz="2800" dirty="0" smtClean="0">
              <a:solidFill>
                <a:srgbClr val="006600"/>
              </a:solidFill>
            </a:endParaRPr>
          </a:p>
          <a:p>
            <a:pPr>
              <a:spcBef>
                <a:spcPts val="672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de-DE" sz="2800" dirty="0" smtClean="0">
                <a:solidFill>
                  <a:srgbClr val="006600"/>
                </a:solidFill>
              </a:rPr>
              <a:t> </a:t>
            </a:r>
          </a:p>
          <a:p>
            <a:pPr indent="0">
              <a:spcBef>
                <a:spcPts val="672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de-DE" sz="2800" dirty="0" smtClean="0">
                <a:solidFill>
                  <a:srgbClr val="006600"/>
                </a:solidFill>
              </a:rPr>
              <a:t>All </a:t>
            </a:r>
            <a:r>
              <a:rPr lang="de-DE" sz="2800" dirty="0" err="1" smtClean="0">
                <a:solidFill>
                  <a:srgbClr val="006600"/>
                </a:solidFill>
              </a:rPr>
              <a:t>these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challenges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are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connected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with</a:t>
            </a:r>
            <a:r>
              <a:rPr lang="de-DE" sz="2800" dirty="0" smtClean="0">
                <a:solidFill>
                  <a:srgbClr val="006600"/>
                </a:solidFill>
              </a:rPr>
              <a:t> fossil </a:t>
            </a:r>
            <a:r>
              <a:rPr lang="de-DE" sz="2800" dirty="0" err="1" smtClean="0">
                <a:solidFill>
                  <a:srgbClr val="006600"/>
                </a:solidFill>
              </a:rPr>
              <a:t>and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nuclear</a:t>
            </a:r>
            <a:r>
              <a:rPr lang="de-DE" sz="2800" dirty="0" smtClean="0">
                <a:solidFill>
                  <a:srgbClr val="006600"/>
                </a:solidFill>
              </a:rPr>
              <a:t> </a:t>
            </a:r>
            <a:r>
              <a:rPr lang="de-DE" sz="2800" dirty="0" err="1" smtClean="0">
                <a:solidFill>
                  <a:srgbClr val="006600"/>
                </a:solidFill>
              </a:rPr>
              <a:t>Energies</a:t>
            </a:r>
            <a:endParaRPr lang="de-DE" sz="2800" dirty="0" smtClean="0">
              <a:solidFill>
                <a:srgbClr val="006600"/>
              </a:solidFill>
            </a:endParaRPr>
          </a:p>
          <a:p>
            <a:pPr indent="0">
              <a:spcBef>
                <a:spcPts val="672"/>
              </a:spcBef>
              <a:buClr>
                <a:srgbClr val="006600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lang="de-DE" sz="2800" b="1" dirty="0" err="1" smtClean="0">
                <a:solidFill>
                  <a:srgbClr val="006600"/>
                </a:solidFill>
              </a:rPr>
              <a:t>Renewables</a:t>
            </a:r>
            <a:r>
              <a:rPr lang="de-DE" sz="2800" b="1" dirty="0" smtClean="0">
                <a:solidFill>
                  <a:srgbClr val="006600"/>
                </a:solidFill>
              </a:rPr>
              <a:t> will </a:t>
            </a:r>
            <a:r>
              <a:rPr lang="de-DE" sz="2800" b="1" dirty="0" err="1" smtClean="0">
                <a:solidFill>
                  <a:srgbClr val="006600"/>
                </a:solidFill>
              </a:rPr>
              <a:t>solve</a:t>
            </a:r>
            <a:r>
              <a:rPr lang="de-DE" sz="2800" b="1" dirty="0" smtClean="0">
                <a:solidFill>
                  <a:srgbClr val="006600"/>
                </a:solidFill>
              </a:rPr>
              <a:t> </a:t>
            </a:r>
            <a:r>
              <a:rPr lang="de-DE" sz="2800" b="1" dirty="0" err="1" smtClean="0">
                <a:solidFill>
                  <a:srgbClr val="006600"/>
                </a:solidFill>
              </a:rPr>
              <a:t>these</a:t>
            </a:r>
            <a:r>
              <a:rPr lang="de-DE" sz="2800" b="1" dirty="0" smtClean="0">
                <a:solidFill>
                  <a:srgbClr val="006600"/>
                </a:solidFill>
              </a:rPr>
              <a:t> </a:t>
            </a:r>
            <a:r>
              <a:rPr lang="de-DE" sz="2800" b="1" dirty="0" err="1" smtClean="0">
                <a:solidFill>
                  <a:srgbClr val="006600"/>
                </a:solidFill>
              </a:rPr>
              <a:t>problems</a:t>
            </a:r>
            <a:endParaRPr lang="de-DE" sz="28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642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de-DE" dirty="0" smtClean="0">
                <a:solidFill>
                  <a:srgbClr val="006600"/>
                </a:solidFill>
                <a:latin typeface="+mj-lt"/>
              </a:rPr>
              <a:t>A Path </a:t>
            </a:r>
            <a:r>
              <a:rPr lang="de-DE" dirty="0" err="1" smtClean="0">
                <a:solidFill>
                  <a:srgbClr val="006600"/>
                </a:solidFill>
                <a:latin typeface="+mj-lt"/>
              </a:rPr>
              <a:t>to</a:t>
            </a:r>
            <a:r>
              <a:rPr lang="de-DE" dirty="0" smtClean="0">
                <a:solidFill>
                  <a:srgbClr val="006600"/>
                </a:solidFill>
                <a:latin typeface="+mj-lt"/>
              </a:rPr>
              <a:t> 100</a:t>
            </a:r>
            <a:r>
              <a:rPr lang="de-DE" smtClean="0">
                <a:solidFill>
                  <a:srgbClr val="006600"/>
                </a:solidFill>
                <a:latin typeface="+mj-lt"/>
              </a:rPr>
              <a:t>% </a:t>
            </a:r>
            <a:r>
              <a:rPr lang="de-DE" err="1" smtClean="0">
                <a:solidFill>
                  <a:srgbClr val="006600"/>
                </a:solidFill>
                <a:latin typeface="+mj-lt"/>
              </a:rPr>
              <a:t>s</a:t>
            </a:r>
            <a:r>
              <a:rPr lang="de-DE" smtClean="0">
                <a:solidFill>
                  <a:srgbClr val="006600"/>
                </a:solidFill>
                <a:latin typeface="+mj-lt"/>
              </a:rPr>
              <a:t>ustainable </a:t>
            </a:r>
            <a:r>
              <a:rPr lang="de-DE" dirty="0" err="1" smtClean="0">
                <a:solidFill>
                  <a:srgbClr val="006600"/>
                </a:solidFill>
                <a:latin typeface="+mj-lt"/>
              </a:rPr>
              <a:t>e</a:t>
            </a:r>
            <a:r>
              <a:rPr lang="de-DE" smtClean="0">
                <a:solidFill>
                  <a:srgbClr val="006600"/>
                </a:solidFill>
                <a:latin typeface="+mj-lt"/>
              </a:rPr>
              <a:t>nergy </a:t>
            </a:r>
            <a:r>
              <a:rPr lang="de-DE" dirty="0" err="1" smtClean="0">
                <a:solidFill>
                  <a:srgbClr val="006600"/>
                </a:solidFill>
                <a:latin typeface="+mj-lt"/>
              </a:rPr>
              <a:t>by</a:t>
            </a:r>
            <a:r>
              <a:rPr lang="de-DE" dirty="0" smtClean="0">
                <a:solidFill>
                  <a:srgbClr val="006600"/>
                </a:solidFill>
                <a:latin typeface="+mj-lt"/>
              </a:rPr>
              <a:t> 2030</a:t>
            </a:r>
            <a:endParaRPr lang="de-DE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38915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8824" r="23137" b="3758"/>
          <a:stretch>
            <a:fillRect/>
          </a:stretch>
        </p:blipFill>
        <p:spPr bwMode="auto">
          <a:xfrm>
            <a:off x="428625" y="962025"/>
            <a:ext cx="3929063" cy="5181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hteck 3"/>
          <p:cNvSpPr>
            <a:spLocks noChangeArrowheads="1"/>
          </p:cNvSpPr>
          <p:nvPr/>
        </p:nvSpPr>
        <p:spPr bwMode="auto">
          <a:xfrm>
            <a:off x="4500563" y="1285875"/>
            <a:ext cx="47863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rgbClr val="006600"/>
                </a:solidFill>
                <a:latin typeface="Verdana" panose="020B0604030504040204" pitchFamily="34" charset="0"/>
              </a:rPr>
              <a:t>‘Wind, water and solar technologies can provide</a:t>
            </a:r>
          </a:p>
          <a:p>
            <a:pPr eaLnBrk="1" hangingPunct="1"/>
            <a:r>
              <a:rPr lang="de-DE" sz="2400">
                <a:solidFill>
                  <a:srgbClr val="006600"/>
                </a:solidFill>
                <a:latin typeface="Verdana" panose="020B0604030504040204" pitchFamily="34" charset="0"/>
              </a:rPr>
              <a:t>100 percent of the world’s energy, eliminating all</a:t>
            </a:r>
          </a:p>
          <a:p>
            <a:pPr eaLnBrk="1" hangingPunct="1"/>
            <a:r>
              <a:rPr lang="de-DE" sz="2400">
                <a:solidFill>
                  <a:srgbClr val="006600"/>
                </a:solidFill>
                <a:latin typeface="Verdana" panose="020B0604030504040204" pitchFamily="34" charset="0"/>
              </a:rPr>
              <a:t>fossil fuels.‘ </a:t>
            </a:r>
          </a:p>
          <a:p>
            <a:pPr eaLnBrk="1" hangingPunct="1"/>
            <a:endParaRPr lang="de-DE" sz="240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de-DE" sz="2400" i="1">
                <a:solidFill>
                  <a:srgbClr val="006600"/>
                </a:solidFill>
                <a:latin typeface="Verdana" panose="020B0604030504040204" pitchFamily="34" charset="0"/>
              </a:rPr>
              <a:t>(Mark Z. Jacobson &amp; Mark A. Delucchi)</a:t>
            </a:r>
          </a:p>
        </p:txBody>
      </p:sp>
      <p:sp>
        <p:nvSpPr>
          <p:cNvPr id="57349" name="Textfeld 4"/>
          <p:cNvSpPr txBox="1">
            <a:spLocks noChangeArrowheads="1"/>
          </p:cNvSpPr>
          <p:nvPr/>
        </p:nvSpPr>
        <p:spPr bwMode="auto">
          <a:xfrm>
            <a:off x="0" y="6237288"/>
            <a:ext cx="27003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Source: Standford / 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2589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8"/>
          <p:cNvSpPr txBox="1">
            <a:spLocks noChangeArrowheads="1"/>
          </p:cNvSpPr>
          <p:nvPr/>
        </p:nvSpPr>
        <p:spPr bwMode="auto">
          <a:xfrm>
            <a:off x="0" y="6165850"/>
            <a:ext cx="1638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rgbClr val="FFFFFF"/>
                </a:solidFill>
                <a:latin typeface="+mj-lt"/>
                <a:ea typeface="+mn-ea"/>
              </a:rPr>
              <a:t>Source: BMU, BEE, bdew</a:t>
            </a:r>
          </a:p>
        </p:txBody>
      </p:sp>
      <p:graphicFrame>
        <p:nvGraphicFramePr>
          <p:cNvPr id="2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713546"/>
              </p:ext>
            </p:extLst>
          </p:nvPr>
        </p:nvGraphicFramePr>
        <p:xfrm>
          <a:off x="0" y="765175"/>
          <a:ext cx="9577388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7380288" y="3284538"/>
            <a:ext cx="144462" cy="2159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Share </a:t>
            </a:r>
            <a:r>
              <a:rPr lang="de-DE" sz="32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renewables</a:t>
            </a: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de-DE" sz="32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gross</a:t>
            </a: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</a:br>
            <a:r>
              <a:rPr lang="de-DE" sz="32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electricity</a:t>
            </a: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consumption</a:t>
            </a:r>
            <a:r>
              <a:rPr lang="de-DE" sz="32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in Germany</a:t>
            </a:r>
          </a:p>
        </p:txBody>
      </p:sp>
    </p:spTree>
    <p:extLst>
      <p:ext uri="{BB962C8B-B14F-4D97-AF65-F5344CB8AC3E}">
        <p14:creationId xmlns:p14="http://schemas.microsoft.com/office/powerpoint/2010/main" val="884875345"/>
      </p:ext>
    </p:extLst>
  </p:cSld>
  <p:clrMapOvr>
    <a:masterClrMapping/>
  </p:clrMapOvr>
  <p:transition advTm="592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412875"/>
          </a:xfrm>
        </p:spPr>
        <p:txBody>
          <a:bodyPr/>
          <a:lstStyle/>
          <a:p>
            <a:r>
              <a:rPr lang="de-DE" sz="2800" dirty="0">
                <a:latin typeface="Verdana" charset="0"/>
              </a:rPr>
              <a:t>German </a:t>
            </a:r>
            <a:r>
              <a:rPr lang="de-DE" sz="2800" dirty="0" err="1">
                <a:latin typeface="Verdana" charset="0"/>
              </a:rPr>
              <a:t>electricity</a:t>
            </a:r>
            <a:r>
              <a:rPr lang="de-DE" sz="2800" dirty="0">
                <a:latin typeface="Verdana" charset="0"/>
              </a:rPr>
              <a:t> </a:t>
            </a:r>
            <a:r>
              <a:rPr lang="de-DE" sz="2800" dirty="0" err="1">
                <a:latin typeface="Verdana" charset="0"/>
              </a:rPr>
              <a:t>export</a:t>
            </a:r>
            <a:r>
              <a:rPr lang="de-DE" sz="2800" dirty="0">
                <a:latin typeface="Verdana" charset="0"/>
              </a:rPr>
              <a:t>:</a:t>
            </a:r>
            <a:br>
              <a:rPr lang="de-DE" sz="2800" dirty="0">
                <a:latin typeface="Verdana" charset="0"/>
              </a:rPr>
            </a:br>
            <a:r>
              <a:rPr lang="de-DE" sz="2800" dirty="0">
                <a:latin typeface="Verdana" charset="0"/>
              </a:rPr>
              <a:t>after </a:t>
            </a:r>
            <a:r>
              <a:rPr lang="de-DE" sz="2800" dirty="0" err="1">
                <a:latin typeface="Verdana" charset="0"/>
              </a:rPr>
              <a:t>phasing</a:t>
            </a:r>
            <a:r>
              <a:rPr lang="de-DE" sz="2800" dirty="0">
                <a:latin typeface="Verdana" charset="0"/>
              </a:rPr>
              <a:t> out 8 </a:t>
            </a:r>
            <a:r>
              <a:rPr lang="de-DE" sz="2800" dirty="0" err="1">
                <a:latin typeface="Verdana" charset="0"/>
              </a:rPr>
              <a:t>nuclear</a:t>
            </a:r>
            <a:r>
              <a:rPr lang="de-DE" sz="2800" dirty="0">
                <a:latin typeface="Verdana" charset="0"/>
              </a:rPr>
              <a:t> </a:t>
            </a:r>
            <a:r>
              <a:rPr lang="de-DE" sz="2800" dirty="0" err="1">
                <a:latin typeface="Verdana" charset="0"/>
              </a:rPr>
              <a:t>reactors</a:t>
            </a:r>
            <a:r>
              <a:rPr lang="de-DE" sz="2800" dirty="0">
                <a:latin typeface="Verdana" charset="0"/>
              </a:rPr>
              <a:t> </a:t>
            </a:r>
            <a:r>
              <a:rPr lang="de-DE" sz="2800" dirty="0" err="1">
                <a:latin typeface="Verdana" charset="0"/>
              </a:rPr>
              <a:t>record</a:t>
            </a:r>
            <a:r>
              <a:rPr lang="de-DE" sz="2800" dirty="0">
                <a:latin typeface="Verdana" charset="0"/>
              </a:rPr>
              <a:t> </a:t>
            </a:r>
            <a:r>
              <a:rPr lang="de-DE" sz="2800" dirty="0" err="1">
                <a:latin typeface="Verdana" charset="0"/>
              </a:rPr>
              <a:t>export</a:t>
            </a:r>
            <a:r>
              <a:rPr lang="de-DE" sz="2800" dirty="0">
                <a:latin typeface="Verdana" charset="0"/>
              </a:rPr>
              <a:t> in 2013</a:t>
            </a:r>
          </a:p>
        </p:txBody>
      </p:sp>
      <p:graphicFrame>
        <p:nvGraphicFramePr>
          <p:cNvPr id="2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738493"/>
              </p:ext>
            </p:extLst>
          </p:nvPr>
        </p:nvGraphicFramePr>
        <p:xfrm>
          <a:off x="50800" y="1535113"/>
          <a:ext cx="9042400" cy="456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971550" y="184467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de-DE" sz="1600">
              <a:latin typeface="Arial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971550" y="1700213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de-DE" sz="1600"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650" y="1773238"/>
            <a:ext cx="13033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>
                <a:solidFill>
                  <a:srgbClr val="006600"/>
                </a:solidFill>
                <a:latin typeface="+mn-lt"/>
                <a:ea typeface="+mn-ea"/>
              </a:rPr>
              <a:t>in bn. kWh</a:t>
            </a:r>
          </a:p>
        </p:txBody>
      </p:sp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0" y="6165850"/>
            <a:ext cx="3816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  <a:ea typeface="+mn-ea"/>
              </a:rPr>
              <a:t>Quelle: statista,de 2012; AGEB, 2013</a:t>
            </a:r>
          </a:p>
        </p:txBody>
      </p:sp>
    </p:spTree>
    <p:extLst>
      <p:ext uri="{BB962C8B-B14F-4D97-AF65-F5344CB8AC3E}">
        <p14:creationId xmlns:p14="http://schemas.microsoft.com/office/powerpoint/2010/main" val="31453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696200" cy="622970"/>
          </a:xfrm>
        </p:spPr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advice</a:t>
            </a:r>
            <a:r>
              <a:rPr lang="de-DE" dirty="0" smtClean="0"/>
              <a:t> for Malaysia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813" y="1124744"/>
            <a:ext cx="7696200" cy="4556919"/>
          </a:xfrm>
        </p:spPr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 in </a:t>
            </a:r>
            <a:r>
              <a:rPr lang="de-DE" dirty="0" err="1" smtClean="0"/>
              <a:t>Malysia</a:t>
            </a:r>
            <a:endParaRPr lang="de-DE" dirty="0" smtClean="0"/>
          </a:p>
          <a:p>
            <a:pPr lvl="1"/>
            <a:r>
              <a:rPr lang="de-DE" dirty="0" smtClean="0"/>
              <a:t>Wind, Solar, Geothermal, </a:t>
            </a:r>
            <a:r>
              <a:rPr lang="de-DE" dirty="0" err="1" smtClean="0"/>
              <a:t>Hydro</a:t>
            </a:r>
            <a:r>
              <a:rPr lang="de-DE" dirty="0" smtClean="0"/>
              <a:t>, </a:t>
            </a:r>
            <a:r>
              <a:rPr lang="de-DE" dirty="0" err="1" smtClean="0"/>
              <a:t>Waves</a:t>
            </a:r>
            <a:endParaRPr lang="de-DE" dirty="0" smtClean="0"/>
          </a:p>
          <a:p>
            <a:pPr lvl="1"/>
            <a:r>
              <a:rPr lang="de-DE" dirty="0" err="1" smtClean="0"/>
              <a:t>Bioenergy</a:t>
            </a:r>
            <a:r>
              <a:rPr lang="de-DE" dirty="0" smtClean="0"/>
              <a:t> also for </a:t>
            </a:r>
            <a:r>
              <a:rPr lang="de-DE" dirty="0" err="1" smtClean="0"/>
              <a:t>export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Biofuels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b="1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farms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Rainwood</a:t>
            </a:r>
            <a:r>
              <a:rPr lang="de-DE" dirty="0" smtClean="0"/>
              <a:t> </a:t>
            </a:r>
            <a:r>
              <a:rPr lang="de-DE" dirty="0" err="1" smtClean="0"/>
              <a:t>cutting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Biocoal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agriculture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municipal</a:t>
            </a:r>
            <a:r>
              <a:rPr lang="de-DE" dirty="0"/>
              <a:t> </a:t>
            </a:r>
            <a:r>
              <a:rPr lang="de-DE" dirty="0" err="1" smtClean="0"/>
              <a:t>waste</a:t>
            </a:r>
            <a:endParaRPr lang="de-DE" dirty="0" smtClean="0"/>
          </a:p>
          <a:p>
            <a:r>
              <a:rPr lang="de-DE" dirty="0" err="1" smtClean="0"/>
              <a:t>Otherwise</a:t>
            </a:r>
            <a:r>
              <a:rPr lang="de-DE" dirty="0" smtClean="0"/>
              <a:t> Malaysia will </a:t>
            </a:r>
            <a:r>
              <a:rPr lang="de-DE" dirty="0" err="1" smtClean="0"/>
              <a:t>loose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oil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6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feld 3"/>
          <p:cNvSpPr txBox="1">
            <a:spLocks noChangeArrowheads="1"/>
          </p:cNvSpPr>
          <p:nvPr/>
        </p:nvSpPr>
        <p:spPr bwMode="auto">
          <a:xfrm>
            <a:off x="107950" y="6165850"/>
            <a:ext cx="3816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Source: www.gshakti.org</a:t>
            </a:r>
          </a:p>
        </p:txBody>
      </p:sp>
      <p:pic>
        <p:nvPicPr>
          <p:cNvPr id="48131" name="Bild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/>
          <a:stretch>
            <a:fillRect/>
          </a:stretch>
        </p:blipFill>
        <p:spPr bwMode="auto">
          <a:xfrm>
            <a:off x="250825" y="1268413"/>
            <a:ext cx="8670925" cy="45370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itel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1223963"/>
          </a:xfrm>
        </p:spPr>
        <p:txBody>
          <a:bodyPr/>
          <a:lstStyle/>
          <a:p>
            <a:r>
              <a:rPr lang="de-DE" sz="3200" smtClean="0">
                <a:solidFill>
                  <a:srgbClr val="006600"/>
                </a:solidFill>
              </a:rPr>
              <a:t>Amount of the installed solar home systems by the Grameen Bank in Bangladesh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0826" y="2348880"/>
            <a:ext cx="795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Solarpower </a:t>
            </a:r>
            <a:r>
              <a:rPr lang="de-DE" sz="3200" dirty="0" err="1" smtClean="0"/>
              <a:t>helps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reduce</a:t>
            </a:r>
            <a:r>
              <a:rPr lang="de-DE" sz="3200" dirty="0" smtClean="0"/>
              <a:t> </a:t>
            </a:r>
            <a:r>
              <a:rPr lang="de-DE" sz="3200" dirty="0" err="1" smtClean="0"/>
              <a:t>Poverty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351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696200" cy="622300"/>
          </a:xfrm>
        </p:spPr>
        <p:txBody>
          <a:bodyPr/>
          <a:lstStyle/>
          <a:p>
            <a:r>
              <a:rPr lang="de-DE" sz="3200" smtClean="0">
                <a:solidFill>
                  <a:srgbClr val="006600"/>
                </a:solidFill>
              </a:rPr>
              <a:t>Asia-Pacific</a:t>
            </a:r>
            <a:r>
              <a:rPr lang="de-DE" sz="3200" smtClean="0"/>
              <a:t> Supergrid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4679950" cy="3671888"/>
          </a:xfrm>
          <a:noFill/>
        </p:spPr>
      </p:pic>
      <p:sp>
        <p:nvSpPr>
          <p:cNvPr id="52228" name="Textfeld 4"/>
          <p:cNvSpPr txBox="1">
            <a:spLocks noChangeArrowheads="1"/>
          </p:cNvSpPr>
          <p:nvPr/>
        </p:nvSpPr>
        <p:spPr bwMode="auto">
          <a:xfrm>
            <a:off x="5148263" y="981075"/>
            <a:ext cx="3816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Study ANU, Canberra, Prof Dr. Andrew Blaker:</a:t>
            </a:r>
          </a:p>
          <a:p>
            <a:pPr eaLnBrk="1" hangingPunct="1">
              <a:defRPr/>
            </a:pPr>
            <a:endParaRPr lang="de-DE" sz="2400">
              <a:solidFill>
                <a:srgbClr val="0066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pv plants, hydro-pump-storage power </a:t>
            </a:r>
          </a:p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in Australia plus supergrid</a:t>
            </a:r>
          </a:p>
          <a:p>
            <a:pPr eaLnBrk="1" hangingPunct="1">
              <a:defRPr/>
            </a:pPr>
            <a:endParaRPr lang="de-DE" sz="2400">
              <a:solidFill>
                <a:srgbClr val="0066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will produce solarpower </a:t>
            </a:r>
          </a:p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by 8 $Cent/kWh</a:t>
            </a:r>
          </a:p>
          <a:p>
            <a:pPr eaLnBrk="1" hangingPunct="1">
              <a:defRPr/>
            </a:pPr>
            <a:r>
              <a:rPr lang="de-DE" sz="2400">
                <a:solidFill>
                  <a:srgbClr val="006600"/>
                </a:solidFill>
                <a:latin typeface="+mn-lt"/>
              </a:rPr>
              <a:t>for Australia and Southeast Asia</a:t>
            </a:r>
          </a:p>
        </p:txBody>
      </p:sp>
    </p:spTree>
    <p:extLst>
      <p:ext uri="{BB962C8B-B14F-4D97-AF65-F5344CB8AC3E}">
        <p14:creationId xmlns:p14="http://schemas.microsoft.com/office/powerpoint/2010/main" val="12771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>
          <a:xfrm>
            <a:off x="323850" y="285750"/>
            <a:ext cx="8569325" cy="622300"/>
          </a:xfrm>
        </p:spPr>
        <p:txBody>
          <a:bodyPr/>
          <a:lstStyle/>
          <a:p>
            <a:r>
              <a:rPr lang="de-DE" smtClean="0"/>
              <a:t>3 MW Solar power plant Belectric</a:t>
            </a:r>
          </a:p>
        </p:txBody>
      </p:sp>
      <p:pic>
        <p:nvPicPr>
          <p:cNvPr id="126979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8424863" cy="4895850"/>
          </a:xfrm>
        </p:spPr>
      </p:pic>
      <p:sp>
        <p:nvSpPr>
          <p:cNvPr id="126980" name="Textfeld 4"/>
          <p:cNvSpPr txBox="1">
            <a:spLocks noChangeArrowheads="1"/>
          </p:cNvSpPr>
          <p:nvPr/>
        </p:nvSpPr>
        <p:spPr bwMode="auto">
          <a:xfrm>
            <a:off x="323850" y="6453188"/>
            <a:ext cx="417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/>
              <a:t>Quelle: </a:t>
            </a:r>
            <a:r>
              <a:rPr lang="de-DE">
                <a:hlinkClick r:id="rId4"/>
              </a:rPr>
              <a:t>http://www.belectric.com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5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875137"/>
            <a:ext cx="8751080" cy="494876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B0F0"/>
                </a:solidFill>
              </a:rPr>
              <a:t>Z20 </a:t>
            </a:r>
            <a:r>
              <a:rPr lang="en-GB" sz="2000" dirty="0">
                <a:solidFill>
                  <a:srgbClr val="00B0F0"/>
                </a:solidFill>
              </a:rPr>
              <a:t>– Energy-/Electrical Power Storage from</a:t>
            </a:r>
            <a:r>
              <a:rPr lang="de-DE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BlueSky Energy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24038"/>
            <a:ext cx="3706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Rectangle 36"/>
          <p:cNvSpPr>
            <a:spLocks noChangeArrowheads="1"/>
          </p:cNvSpPr>
          <p:nvPr/>
        </p:nvSpPr>
        <p:spPr bwMode="auto">
          <a:xfrm>
            <a:off x="4127500" y="1473200"/>
            <a:ext cx="5016500" cy="48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Technology: </a:t>
            </a:r>
            <a:r>
              <a:rPr lang="en-GB" altLang="de-DE" sz="1600" dirty="0">
                <a:latin typeface="+mn-lt"/>
              </a:rPr>
              <a:t>Zinc-Iron Redox-Flow-Battery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Application:</a:t>
            </a:r>
            <a:r>
              <a:rPr lang="en-GB" altLang="de-DE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de-DE" sz="1600" dirty="0">
                <a:latin typeface="+mn-lt"/>
              </a:rPr>
              <a:t>PV-systems and wind parks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Green Technology: </a:t>
            </a:r>
            <a:r>
              <a:rPr lang="en-GB" altLang="de-DE" sz="1600" dirty="0">
                <a:latin typeface="+mn-lt"/>
              </a:rPr>
              <a:t>contaminant-free, non-toxic, non- flammable, non-explosive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Sustainability: </a:t>
            </a:r>
            <a:r>
              <a:rPr lang="en-GB" altLang="de-DE" sz="1600" dirty="0">
                <a:latin typeface="+mn-lt"/>
              </a:rPr>
              <a:t>Raw material worldwide </a:t>
            </a:r>
            <a:r>
              <a:rPr lang="en-GB" altLang="de-DE" sz="1600" dirty="0"/>
              <a:t>„</a:t>
            </a:r>
            <a:r>
              <a:rPr lang="en-GB" altLang="de-DE" sz="1600" dirty="0">
                <a:latin typeface="+mn-lt"/>
              </a:rPr>
              <a:t>unlimited</a:t>
            </a:r>
            <a:r>
              <a:rPr lang="en-GB" altLang="de-DE" sz="1600" dirty="0"/>
              <a:t>"</a:t>
            </a:r>
            <a:r>
              <a:rPr lang="en-GB" altLang="de-DE" sz="1600" dirty="0">
                <a:latin typeface="+mn-lt"/>
              </a:rPr>
              <a:t> and inexpensive available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Scalability: </a:t>
            </a:r>
            <a:r>
              <a:rPr lang="en-GB" altLang="de-DE" sz="1600" dirty="0">
                <a:latin typeface="+mn-lt"/>
              </a:rPr>
              <a:t>One Battery (container) contains                48 – 80 kW power → 120 – 160 kWh energy;    scalable up to multiple MWh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Cost effectiveness: </a:t>
            </a:r>
            <a:r>
              <a:rPr lang="en-GB" altLang="de-DE" sz="1600" dirty="0">
                <a:latin typeface="+mn-lt"/>
              </a:rPr>
              <a:t>most cost-effective and safest technology of all large energy storage systems. Cost per kWh:  currently 0,10 €/kWh; with decreasing tendency. ROI approx. 7 years</a:t>
            </a:r>
          </a:p>
          <a:p>
            <a:pPr marL="285750" indent="-285750" eaLnBrk="1" hangingPunct="1">
              <a:lnSpc>
                <a:spcPts val="23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n-lt"/>
              </a:rPr>
              <a:t>Life time: </a:t>
            </a:r>
            <a:r>
              <a:rPr lang="en-GB" altLang="de-DE" sz="1600" dirty="0">
                <a:latin typeface="+mn-lt"/>
              </a:rPr>
              <a:t>20+ year life at 7000 cycles</a:t>
            </a:r>
            <a:endParaRPr lang="en-GB" altLang="de-DE" sz="1600" b="1" dirty="0">
              <a:latin typeface="+mn-lt"/>
            </a:endParaRPr>
          </a:p>
        </p:txBody>
      </p:sp>
      <p:sp>
        <p:nvSpPr>
          <p:cNvPr id="20504" name="Rectangle 38"/>
          <p:cNvSpPr>
            <a:spLocks noChangeArrowheads="1"/>
          </p:cNvSpPr>
          <p:nvPr/>
        </p:nvSpPr>
        <p:spPr bwMode="auto">
          <a:xfrm>
            <a:off x="61914" y="1370014"/>
            <a:ext cx="185737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None/>
              <a:defRPr/>
            </a:pPr>
            <a:r>
              <a:rPr lang="en-GB" altLang="de-DE" sz="1600" b="1" dirty="0">
                <a:solidFill>
                  <a:srgbClr val="0070C0"/>
                </a:solidFill>
                <a:latin typeface="+mj-lt"/>
              </a:rPr>
              <a:t>Standard Container </a:t>
            </a:r>
          </a:p>
          <a:p>
            <a:pPr algn="ctr" eaLnBrk="1" hangingPunct="1">
              <a:lnSpc>
                <a:spcPts val="1600"/>
              </a:lnSpc>
              <a:spcBef>
                <a:spcPct val="0"/>
              </a:spcBef>
              <a:buNone/>
              <a:defRPr/>
            </a:pPr>
            <a:r>
              <a:rPr lang="en-GB" altLang="de-DE" sz="1400" b="1" dirty="0">
                <a:solidFill>
                  <a:srgbClr val="0070C0"/>
                </a:solidFill>
                <a:latin typeface="+mj-lt"/>
              </a:rPr>
              <a:t>(6,1 x 2,4 x 2,4 m)</a:t>
            </a:r>
          </a:p>
          <a:p>
            <a:pPr algn="ctr" eaLnBrk="1" hangingPunct="1">
              <a:lnSpc>
                <a:spcPts val="1600"/>
              </a:lnSpc>
              <a:spcBef>
                <a:spcPct val="0"/>
              </a:spcBef>
              <a:buNone/>
              <a:defRPr/>
            </a:pPr>
            <a:r>
              <a:rPr lang="en-GB" altLang="de-DE" sz="1400" b="1" dirty="0">
                <a:solidFill>
                  <a:srgbClr val="0070C0"/>
                </a:solidFill>
                <a:latin typeface="+mj-lt"/>
              </a:rPr>
              <a:t>(20 x 8 x 8 ft.)</a:t>
            </a:r>
          </a:p>
        </p:txBody>
      </p:sp>
      <p:sp>
        <p:nvSpPr>
          <p:cNvPr id="20507" name="Rectangle 47"/>
          <p:cNvSpPr>
            <a:spLocks noChangeArrowheads="1"/>
          </p:cNvSpPr>
          <p:nvPr/>
        </p:nvSpPr>
        <p:spPr bwMode="auto">
          <a:xfrm>
            <a:off x="-152400" y="404177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e-DE" sz="1600" b="1" dirty="0">
                <a:solidFill>
                  <a:srgbClr val="0070C0"/>
                </a:solidFill>
                <a:latin typeface="+mj-lt"/>
              </a:rPr>
              <a:t>Pump</a:t>
            </a:r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1025526" y="5205414"/>
            <a:ext cx="2093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GB" sz="1600" b="1" dirty="0">
                <a:solidFill>
                  <a:srgbClr val="0070C0"/>
                </a:solidFill>
                <a:latin typeface="+mj-lt"/>
              </a:rPr>
              <a:t>Tanks for Electrolytes</a:t>
            </a: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23814" y="4606926"/>
            <a:ext cx="2014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600" b="1" dirty="0">
                <a:solidFill>
                  <a:srgbClr val="0070C0"/>
                </a:solidFill>
                <a:latin typeface="+mj-lt"/>
              </a:rPr>
              <a:t>3 – 5 </a:t>
            </a:r>
            <a:r>
              <a:rPr lang="en-GB" sz="1600" b="1" dirty="0">
                <a:solidFill>
                  <a:srgbClr val="0070C0"/>
                </a:solidFill>
                <a:latin typeface="+mj-lt"/>
              </a:rPr>
              <a:t>Battery Stacks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57200" y="2965450"/>
            <a:ext cx="800100" cy="1219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762000" y="2895600"/>
            <a:ext cx="1258888" cy="1828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1530350" y="3898900"/>
            <a:ext cx="908050" cy="14176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2078039" y="3613150"/>
            <a:ext cx="369887" cy="17033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1822450" y="1662114"/>
            <a:ext cx="425450" cy="24288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hlinkClick r:id="rId3" action="ppaction://hlinkfile"/>
          </p:cNvPr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188913"/>
            <a:ext cx="85725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200" kern="0" dirty="0" smtClean="0">
                <a:solidFill>
                  <a:srgbClr val="006600"/>
                </a:solidFill>
                <a:latin typeface="Verdana" pitchFamily="34" charset="0"/>
                <a:ea typeface="+mj-ea"/>
                <a:cs typeface="+mj-cs"/>
              </a:rPr>
              <a:t>Hydrothermal </a:t>
            </a:r>
            <a:r>
              <a:rPr lang="de-DE" sz="3200" kern="0" dirty="0" err="1" smtClean="0">
                <a:solidFill>
                  <a:srgbClr val="006600"/>
                </a:solidFill>
                <a:latin typeface="Verdana" pitchFamily="34" charset="0"/>
                <a:ea typeface="+mj-ea"/>
                <a:cs typeface="+mj-cs"/>
              </a:rPr>
              <a:t>Carbonisation</a:t>
            </a:r>
            <a:r>
              <a:rPr lang="de-DE" sz="3200" kern="0" dirty="0" smtClean="0">
                <a:solidFill>
                  <a:srgbClr val="006600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de-DE" sz="3200" kern="0" dirty="0">
                <a:solidFill>
                  <a:srgbClr val="006600"/>
                </a:solidFill>
                <a:latin typeface="Verdana" pitchFamily="34" charset="0"/>
                <a:ea typeface="+mj-ea"/>
                <a:cs typeface="+mj-cs"/>
              </a:rPr>
              <a:t>(HTC)</a:t>
            </a:r>
            <a:endParaRPr lang="de-DE" sz="3200" b="1" kern="0" dirty="0">
              <a:solidFill>
                <a:srgbClr val="006600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6143625"/>
            <a:ext cx="585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900" dirty="0" smtClean="0">
                <a:solidFill>
                  <a:schemeClr val="bg1"/>
                </a:solidFill>
              </a:rPr>
              <a:t>Source:</a:t>
            </a:r>
            <a:r>
              <a:rPr lang="en-US" sz="900" dirty="0" smtClean="0">
                <a:solidFill>
                  <a:schemeClr val="bg1"/>
                </a:solidFill>
              </a:rPr>
              <a:t>  Ava-Co2; </a:t>
            </a:r>
            <a:r>
              <a:rPr lang="en-US" sz="900" dirty="0" err="1" smtClean="0">
                <a:solidFill>
                  <a:schemeClr val="bg1"/>
                </a:solidFill>
              </a:rPr>
              <a:t>Antora</a:t>
            </a:r>
            <a:r>
              <a:rPr lang="en-US" sz="900" dirty="0" smtClean="0">
                <a:solidFill>
                  <a:schemeClr val="bg1"/>
                </a:solidFill>
              </a:rPr>
              <a:t>; EU </a:t>
            </a:r>
            <a:r>
              <a:rPr lang="en-US" sz="900" dirty="0" err="1" smtClean="0">
                <a:solidFill>
                  <a:schemeClr val="bg1"/>
                </a:solidFill>
              </a:rPr>
              <a:t>Projekt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</a:rPr>
              <a:t>Bioboost</a:t>
            </a:r>
            <a:endParaRPr lang="en-US" sz="9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00500" y="1143000"/>
            <a:ext cx="5035996" cy="174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72"/>
              </a:spcBef>
              <a:defRPr/>
            </a:pPr>
            <a:r>
              <a:rPr lang="de-DE" sz="2400" u="sng" dirty="0" err="1" smtClean="0">
                <a:solidFill>
                  <a:srgbClr val="006600"/>
                </a:solidFill>
                <a:latin typeface="+mn-lt"/>
              </a:rPr>
              <a:t>Process</a:t>
            </a:r>
            <a:r>
              <a:rPr lang="de-DE" sz="2400" u="sng" dirty="0" smtClean="0">
                <a:solidFill>
                  <a:srgbClr val="006600"/>
                </a:solidFill>
                <a:latin typeface="+mn-lt"/>
              </a:rPr>
              <a:t>: </a:t>
            </a:r>
            <a:endParaRPr lang="de-DE" sz="2400" u="sng" dirty="0">
              <a:solidFill>
                <a:srgbClr val="006600"/>
              </a:solidFill>
              <a:latin typeface="+mn-lt"/>
            </a:endParaRPr>
          </a:p>
          <a:p>
            <a:pPr eaLnBrk="1" hangingPunct="1">
              <a:spcBef>
                <a:spcPts val="672"/>
              </a:spcBef>
              <a:defRPr/>
            </a:pPr>
            <a:r>
              <a:rPr lang="de-DE" sz="2400" dirty="0">
                <a:solidFill>
                  <a:srgbClr val="006600"/>
                </a:solidFill>
                <a:latin typeface="+mn-lt"/>
              </a:rPr>
              <a:t>Input: 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Plants</a:t>
            </a:r>
            <a:r>
              <a:rPr lang="de-DE" sz="2400" dirty="0" smtClean="0">
                <a:solidFill>
                  <a:srgbClr val="006600"/>
                </a:solidFill>
              </a:rPr>
              <a:t>, </a:t>
            </a:r>
            <a:r>
              <a:rPr lang="de-DE" sz="2400" dirty="0" err="1" smtClean="0">
                <a:solidFill>
                  <a:srgbClr val="006600"/>
                </a:solidFill>
              </a:rPr>
              <a:t>Agriculture</a:t>
            </a:r>
            <a:r>
              <a:rPr lang="de-DE" sz="2400" dirty="0" smtClean="0">
                <a:solidFill>
                  <a:srgbClr val="006600"/>
                </a:solidFill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</a:rPr>
              <a:t>and</a:t>
            </a:r>
            <a:r>
              <a:rPr lang="de-DE" sz="2400" dirty="0" smtClean="0">
                <a:solidFill>
                  <a:srgbClr val="006600"/>
                </a:solidFill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</a:rPr>
              <a:t>Municipal</a:t>
            </a:r>
            <a:r>
              <a:rPr lang="de-DE" sz="2400" dirty="0" smtClean="0">
                <a:solidFill>
                  <a:srgbClr val="006600"/>
                </a:solidFill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</a:rPr>
              <a:t>Waste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;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  <a:p>
            <a:pPr eaLnBrk="1" hangingPunct="1">
              <a:spcBef>
                <a:spcPts val="672"/>
              </a:spcBef>
              <a:defRPr/>
            </a:pPr>
            <a:r>
              <a:rPr lang="de-DE" sz="2400" dirty="0">
                <a:solidFill>
                  <a:srgbClr val="006600"/>
                </a:solidFill>
                <a:latin typeface="+mn-lt"/>
              </a:rPr>
              <a:t>Output: 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Biocoal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; 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24935" name="Textfeld 8"/>
          <p:cNvSpPr txBox="1">
            <a:spLocks noChangeArrowheads="1"/>
          </p:cNvSpPr>
          <p:nvPr/>
        </p:nvSpPr>
        <p:spPr bwMode="auto">
          <a:xfrm>
            <a:off x="250825" y="4024313"/>
            <a:ext cx="8353623" cy="18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000" indent="-342000" eaLnBrk="1" hangingPunct="1">
              <a:spcBef>
                <a:spcPts val="672"/>
              </a:spcBef>
              <a:defRPr/>
            </a:pPr>
            <a:r>
              <a:rPr lang="de-DE" sz="2400" u="sng" dirty="0" err="1" smtClean="0">
                <a:solidFill>
                  <a:srgbClr val="006600"/>
                </a:solidFill>
              </a:rPr>
              <a:t>Usage</a:t>
            </a:r>
            <a:r>
              <a:rPr lang="de-DE" sz="2400" u="sng" dirty="0" smtClean="0">
                <a:solidFill>
                  <a:srgbClr val="006600"/>
                </a:solidFill>
              </a:rPr>
              <a:t> </a:t>
            </a:r>
            <a:r>
              <a:rPr lang="de-DE" sz="2400" u="sng" dirty="0" err="1" smtClean="0">
                <a:solidFill>
                  <a:srgbClr val="006600"/>
                </a:solidFill>
              </a:rPr>
              <a:t>of</a:t>
            </a:r>
            <a:r>
              <a:rPr lang="de-DE" sz="2400" u="sng" dirty="0" smtClean="0">
                <a:solidFill>
                  <a:srgbClr val="006600"/>
                </a:solidFill>
              </a:rPr>
              <a:t> </a:t>
            </a:r>
            <a:r>
              <a:rPr lang="de-DE" sz="2400" u="sng" dirty="0" err="1" smtClean="0">
                <a:solidFill>
                  <a:srgbClr val="006600"/>
                </a:solidFill>
              </a:rPr>
              <a:t>biocoal</a:t>
            </a:r>
            <a:r>
              <a:rPr lang="de-DE" sz="2400" u="sng" dirty="0" smtClean="0">
                <a:solidFill>
                  <a:srgbClr val="006600"/>
                </a:solidFill>
                <a:latin typeface="+mn-lt"/>
              </a:rPr>
              <a:t>:</a:t>
            </a:r>
            <a:endParaRPr lang="de-DE" sz="2400" u="sng" dirty="0">
              <a:solidFill>
                <a:srgbClr val="006600"/>
              </a:solidFill>
              <a:latin typeface="+mn-lt"/>
            </a:endParaRPr>
          </a:p>
          <a:p>
            <a:pPr marL="342000" indent="-342000" eaLnBrk="1" hangingPunct="1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6600"/>
                </a:solidFill>
              </a:rPr>
              <a:t>Fuel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: 8 €/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MWh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006600"/>
                </a:solidFill>
              </a:rPr>
              <a:t>(Mineral </a:t>
            </a:r>
            <a:r>
              <a:rPr lang="de-DE" sz="2400" dirty="0" err="1" smtClean="0">
                <a:solidFill>
                  <a:srgbClr val="006600"/>
                </a:solidFill>
              </a:rPr>
              <a:t>Coal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22 €/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MWh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)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  <a:p>
            <a:pPr marL="342000" indent="-342000" eaLnBrk="1" hangingPunct="1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Chemical 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base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(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oil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substitute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)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  <a:p>
            <a:pPr marL="342000" indent="-342000" eaLnBrk="1" hangingPunct="1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de-DE" sz="2400" dirty="0" err="1" smtClean="0">
                <a:solidFill>
                  <a:srgbClr val="006600"/>
                </a:solidFill>
              </a:rPr>
              <a:t>Fertiliser</a:t>
            </a:r>
            <a:r>
              <a:rPr lang="de-DE" sz="2400" dirty="0" smtClean="0">
                <a:solidFill>
                  <a:srgbClr val="006600"/>
                </a:solidFill>
              </a:rPr>
              <a:t> 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(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carbon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binding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 in </a:t>
            </a:r>
            <a:r>
              <a:rPr lang="de-DE" sz="2400" dirty="0" err="1" smtClean="0">
                <a:solidFill>
                  <a:srgbClr val="006600"/>
                </a:solidFill>
                <a:latin typeface="+mn-lt"/>
              </a:rPr>
              <a:t>soil</a:t>
            </a: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)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11" y="1143000"/>
            <a:ext cx="3743590" cy="25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feld 3"/>
          <p:cNvSpPr txBox="1">
            <a:spLocks noChangeArrowheads="1"/>
          </p:cNvSpPr>
          <p:nvPr/>
        </p:nvSpPr>
        <p:spPr bwMode="auto">
          <a:xfrm>
            <a:off x="107950" y="6165850"/>
            <a:ext cx="3816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Source: Aspen Global Change Institute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395288" y="1787525"/>
            <a:ext cx="82804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8763" y="4537075"/>
            <a:ext cx="43211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 err="1">
                <a:solidFill>
                  <a:srgbClr val="006600"/>
                </a:solidFill>
                <a:latin typeface="+mn-lt"/>
              </a:rPr>
              <a:t>For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60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years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it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looked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like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this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35488" y="4537075"/>
            <a:ext cx="4032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 err="1">
                <a:solidFill>
                  <a:srgbClr val="006600"/>
                </a:solidFill>
                <a:latin typeface="+mn-lt"/>
              </a:rPr>
              <a:t>Now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it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looks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like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+mn-lt"/>
              </a:rPr>
              <a:t>this</a:t>
            </a:r>
            <a:endParaRPr lang="de-DE" sz="2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11238" y="1327150"/>
            <a:ext cx="27368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 err="1">
                <a:solidFill>
                  <a:srgbClr val="006600"/>
                </a:solidFill>
                <a:latin typeface="+mn-lt"/>
              </a:rPr>
              <a:t>July</a:t>
            </a:r>
            <a:r>
              <a:rPr lang="de-DE" sz="2400" dirty="0">
                <a:solidFill>
                  <a:srgbClr val="006600"/>
                </a:solidFill>
                <a:latin typeface="+mn-lt"/>
              </a:rPr>
              <a:t> 2010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60988" y="1327150"/>
            <a:ext cx="27368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6600"/>
                </a:solidFill>
                <a:latin typeface="+mn-lt"/>
              </a:rPr>
              <a:t>August 2011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79388" y="188913"/>
            <a:ext cx="8785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de-DE" sz="3200" ker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With biochar rapid greening for eroded and degraded areas</a:t>
            </a:r>
            <a:endParaRPr lang="de-DE" sz="3200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785" name="Textfeld 9"/>
          <p:cNvSpPr txBox="1">
            <a:spLocks noChangeArrowheads="1"/>
          </p:cNvSpPr>
          <p:nvPr/>
        </p:nvSpPr>
        <p:spPr bwMode="auto">
          <a:xfrm>
            <a:off x="1908175" y="5516563"/>
            <a:ext cx="64801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smtClean="0">
                <a:solidFill>
                  <a:srgbClr val="006600"/>
                </a:solidFill>
                <a:latin typeface="+mn-lt"/>
              </a:rPr>
              <a:t>Slag heap of a US coal mine</a:t>
            </a:r>
            <a:endParaRPr lang="de-DE" sz="3200" dirty="0" smtClean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1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584200"/>
          </a:xfrm>
        </p:spPr>
        <p:txBody>
          <a:bodyPr>
            <a:spAutoFit/>
          </a:bodyPr>
          <a:lstStyle/>
          <a:p>
            <a:r>
              <a:rPr lang="de-DE" sz="3200" smtClean="0">
                <a:solidFill>
                  <a:srgbClr val="006600"/>
                </a:solidFill>
              </a:rPr>
              <a:t>100% Electricity from Renewables</a:t>
            </a:r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4702" r="2751" b="13013"/>
          <a:stretch>
            <a:fillRect/>
          </a:stretch>
        </p:blipFill>
        <p:spPr>
          <a:xfrm>
            <a:off x="0" y="1700213"/>
            <a:ext cx="9144000" cy="4392612"/>
          </a:xfrm>
          <a:noFill/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179388" y="837466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e-DE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Target </a:t>
            </a:r>
            <a:r>
              <a:rPr lang="de-DE" sz="24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by</a:t>
            </a:r>
            <a:r>
              <a:rPr lang="de-DE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Green </a:t>
            </a:r>
            <a:r>
              <a:rPr lang="de-DE" sz="24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Parliamentarian</a:t>
            </a:r>
            <a:r>
              <a:rPr lang="de-DE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Group in </a:t>
            </a:r>
            <a:r>
              <a:rPr lang="de-DE" sz="24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Bundestag </a:t>
            </a:r>
            <a:r>
              <a:rPr lang="de-DE" sz="2400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many</a:t>
            </a:r>
            <a:r>
              <a:rPr lang="de-DE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NGOs</a:t>
            </a:r>
            <a:endParaRPr lang="de-DE" sz="2400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750" y="1916113"/>
            <a:ext cx="6445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>
                <a:solidFill>
                  <a:srgbClr val="006600"/>
                </a:solidFill>
                <a:latin typeface="+mn-lt"/>
              </a:rPr>
              <a:t>TWh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165850"/>
            <a:ext cx="236696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</a:rPr>
              <a:t>Source: Green Energy Concept, 2010</a:t>
            </a:r>
          </a:p>
        </p:txBody>
      </p:sp>
    </p:spTree>
    <p:extLst>
      <p:ext uri="{BB962C8B-B14F-4D97-AF65-F5344CB8AC3E}">
        <p14:creationId xmlns:p14="http://schemas.microsoft.com/office/powerpoint/2010/main" val="26146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el 1"/>
          <p:cNvSpPr>
            <a:spLocks noGrp="1"/>
          </p:cNvSpPr>
          <p:nvPr>
            <p:ph type="title"/>
          </p:nvPr>
        </p:nvSpPr>
        <p:spPr>
          <a:xfrm>
            <a:off x="198438" y="188640"/>
            <a:ext cx="8964612" cy="863823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006600"/>
                </a:solidFill>
              </a:rPr>
              <a:t>Ecological</a:t>
            </a:r>
            <a:r>
              <a:rPr lang="de-DE" sz="3200" dirty="0" smtClean="0">
                <a:solidFill>
                  <a:srgbClr val="006600"/>
                </a:solidFill>
              </a:rPr>
              <a:t> </a:t>
            </a:r>
            <a:r>
              <a:rPr lang="de-DE" sz="3200" dirty="0" err="1" smtClean="0">
                <a:solidFill>
                  <a:srgbClr val="006600"/>
                </a:solidFill>
              </a:rPr>
              <a:t>Oil</a:t>
            </a:r>
            <a:r>
              <a:rPr lang="de-DE" sz="3200" dirty="0" smtClean="0">
                <a:solidFill>
                  <a:srgbClr val="006600"/>
                </a:solidFill>
              </a:rPr>
              <a:t> Palm Plantage, </a:t>
            </a:r>
            <a:br>
              <a:rPr lang="de-DE" sz="3200" dirty="0" smtClean="0">
                <a:solidFill>
                  <a:srgbClr val="006600"/>
                </a:solidFill>
              </a:rPr>
            </a:br>
            <a:r>
              <a:rPr lang="de-DE" sz="3200" dirty="0" smtClean="0">
                <a:solidFill>
                  <a:srgbClr val="006600"/>
                </a:solidFill>
              </a:rPr>
              <a:t>Sime Darby, Malaysia </a:t>
            </a:r>
          </a:p>
        </p:txBody>
      </p:sp>
      <p:sp>
        <p:nvSpPr>
          <p:cNvPr id="171011" name="Textfeld 3"/>
          <p:cNvSpPr txBox="1">
            <a:spLocks noChangeArrowheads="1"/>
          </p:cNvSpPr>
          <p:nvPr/>
        </p:nvSpPr>
        <p:spPr bwMode="auto">
          <a:xfrm>
            <a:off x="0" y="6165850"/>
            <a:ext cx="3816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1000">
                <a:solidFill>
                  <a:schemeClr val="bg1"/>
                </a:solidFill>
                <a:latin typeface="Arial" panose="020B0604020202020204" pitchFamily="34" charset="0"/>
              </a:rPr>
              <a:t>Source: Hans-Josef Fell </a:t>
            </a:r>
          </a:p>
        </p:txBody>
      </p:sp>
      <p:pic>
        <p:nvPicPr>
          <p:cNvPr id="171012" name="Picture 2" descr="C:\Dokumente und Einstellungen\fellhama12\Desktop\DSC042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028" r="7356" b="2209"/>
          <a:stretch>
            <a:fillRect/>
          </a:stretch>
        </p:blipFill>
        <p:spPr bwMode="auto">
          <a:xfrm>
            <a:off x="1476375" y="1196752"/>
            <a:ext cx="6408738" cy="49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914400"/>
          </a:xfrm>
        </p:spPr>
        <p:txBody>
          <a:bodyPr/>
          <a:lstStyle/>
          <a:p>
            <a:r>
              <a:rPr lang="de-DE" sz="3200" smtClean="0">
                <a:solidFill>
                  <a:srgbClr val="006600"/>
                </a:solidFill>
              </a:rPr>
              <a:t>New Book about Global Cooling</a:t>
            </a:r>
            <a:endParaRPr lang="en-US" sz="3200" smtClean="0">
              <a:solidFill>
                <a:srgbClr val="006600"/>
              </a:solidFill>
            </a:endParaRP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1268413"/>
            <a:ext cx="4841875" cy="3733800"/>
          </a:xfrm>
          <a:ln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54628" name="Textfeld 4"/>
          <p:cNvSpPr txBox="1">
            <a:spLocks noChangeArrowheads="1"/>
          </p:cNvSpPr>
          <p:nvPr/>
        </p:nvSpPr>
        <p:spPr bwMode="auto">
          <a:xfrm>
            <a:off x="5364163" y="1524000"/>
            <a:ext cx="3779837" cy="1938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dirty="0" err="1" smtClean="0">
                <a:solidFill>
                  <a:srgbClr val="006600"/>
                </a:solidFill>
                <a:latin typeface="+mj-lt"/>
              </a:rPr>
              <a:t>published</a:t>
            </a:r>
            <a:r>
              <a:rPr lang="de-DE" sz="24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de-DE" sz="2400" smtClean="0">
                <a:solidFill>
                  <a:srgbClr val="006600"/>
                </a:solidFill>
                <a:latin typeface="+mj-lt"/>
              </a:rPr>
              <a:t>in summer </a:t>
            </a:r>
            <a:r>
              <a:rPr lang="de-DE" sz="2400" dirty="0" smtClean="0">
                <a:solidFill>
                  <a:srgbClr val="006600"/>
                </a:solidFill>
                <a:latin typeface="+mj-lt"/>
              </a:rPr>
              <a:t>2012.</a:t>
            </a:r>
          </a:p>
          <a:p>
            <a:pPr eaLnBrk="1" hangingPunct="1">
              <a:defRPr/>
            </a:pPr>
            <a:endParaRPr lang="de-DE" sz="2400" dirty="0" smtClean="0">
              <a:solidFill>
                <a:srgbClr val="0066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de-DE" sz="2400" smtClean="0">
                <a:solidFill>
                  <a:srgbClr val="006600"/>
                </a:solidFill>
                <a:latin typeface="+mj-lt"/>
              </a:rPr>
              <a:t>paperback edition </a:t>
            </a:r>
            <a:r>
              <a:rPr lang="de-DE" sz="2400" dirty="0" err="1" smtClean="0">
                <a:solidFill>
                  <a:srgbClr val="006600"/>
                </a:solidFill>
                <a:latin typeface="+mj-lt"/>
              </a:rPr>
              <a:t>for</a:t>
            </a:r>
            <a:r>
              <a:rPr lang="de-DE" sz="24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de-DE" sz="2400" smtClean="0">
                <a:solidFill>
                  <a:srgbClr val="006600"/>
                </a:solidFill>
                <a:latin typeface="+mj-lt"/>
              </a:rPr>
              <a:t>19 €.</a:t>
            </a:r>
            <a:endParaRPr lang="en-US" sz="2400" dirty="0" smtClean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323850" y="5300663"/>
            <a:ext cx="684212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dirty="0" smtClean="0">
                <a:solidFill>
                  <a:srgbClr val="006600"/>
                </a:solidFill>
                <a:latin typeface="+mn-lt"/>
              </a:rPr>
              <a:t>www.globalcooling-climateprotection.net</a:t>
            </a:r>
          </a:p>
          <a:p>
            <a:pPr eaLnBrk="1" hangingPunct="1">
              <a:defRPr/>
            </a:pPr>
            <a:endParaRPr lang="de-DE" sz="2400" dirty="0" smtClean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0125"/>
            <a:ext cx="7772400" cy="1943100"/>
          </a:xfrm>
        </p:spPr>
        <p:txBody>
          <a:bodyPr/>
          <a:lstStyle/>
          <a:p>
            <a:pPr eaLnBrk="1" hangingPunct="1"/>
            <a:r>
              <a:rPr lang="de-DE" sz="5400" b="1">
                <a:solidFill>
                  <a:srgbClr val="006600"/>
                </a:solidFill>
                <a:latin typeface="Verdana" charset="0"/>
              </a:rPr>
              <a:t>Thank You Very Much for Your Attention!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429000"/>
            <a:ext cx="6643687" cy="11858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de-DE">
              <a:solidFill>
                <a:srgbClr val="006600"/>
              </a:solidFill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r>
              <a:rPr lang="de-DE" sz="4000">
                <a:solidFill>
                  <a:srgbClr val="006600"/>
                </a:solidFill>
                <a:latin typeface="Verdana" charset="0"/>
              </a:rPr>
              <a:t>www.hans-josef-fell.de</a:t>
            </a:r>
          </a:p>
        </p:txBody>
      </p:sp>
    </p:spTree>
    <p:extLst>
      <p:ext uri="{BB962C8B-B14F-4D97-AF65-F5344CB8AC3E}">
        <p14:creationId xmlns:p14="http://schemas.microsoft.com/office/powerpoint/2010/main" val="19288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Bild 20" descr="powerpoint_stuff_balken_quadr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0582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el 1"/>
          <p:cNvSpPr>
            <a:spLocks noGrp="1"/>
          </p:cNvSpPr>
          <p:nvPr>
            <p:ph type="title"/>
          </p:nvPr>
        </p:nvSpPr>
        <p:spPr>
          <a:xfrm>
            <a:off x="457200" y="592138"/>
            <a:ext cx="8229600" cy="825500"/>
          </a:xfrm>
        </p:spPr>
        <p:txBody>
          <a:bodyPr anchor="t"/>
          <a:lstStyle/>
          <a:p>
            <a:pPr algn="ctr" eaLnBrk="1" hangingPunct="1"/>
            <a:r>
              <a:rPr lang="en-US">
                <a:latin typeface="Arial" charset="0"/>
              </a:rPr>
              <a:t>100% RE is already reality today</a:t>
            </a:r>
            <a:endParaRPr lang="en-GB">
              <a:latin typeface="Arial" charset="0"/>
            </a:endParaRPr>
          </a:p>
        </p:txBody>
      </p:sp>
      <p:pic>
        <p:nvPicPr>
          <p:cNvPr id="69636" name="Picture 1038" descr="go100_logo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561013"/>
            <a:ext cx="30305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813"/>
            <a:ext cx="3098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feld 1"/>
          <p:cNvSpPr txBox="1">
            <a:spLocks noChangeArrowheads="1"/>
          </p:cNvSpPr>
          <p:nvPr/>
        </p:nvSpPr>
        <p:spPr bwMode="auto">
          <a:xfrm>
            <a:off x="204788" y="5186363"/>
            <a:ext cx="887412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b="1">
                <a:solidFill>
                  <a:srgbClr val="001F33"/>
                </a:solidFill>
                <a:latin typeface="Arial" charset="0"/>
              </a:rPr>
              <a:t>Germany</a:t>
            </a:r>
          </a:p>
        </p:txBody>
      </p:sp>
      <p:sp>
        <p:nvSpPr>
          <p:cNvPr id="4" name="Rechteck 3"/>
          <p:cNvSpPr/>
          <p:nvPr/>
        </p:nvSpPr>
        <p:spPr>
          <a:xfrm>
            <a:off x="3556000" y="1714500"/>
            <a:ext cx="4987925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400" b="1" dirty="0">
                <a:latin typeface="Arial" panose="020B0604020202020204" pitchFamily="34" charset="0"/>
                <a:ea typeface="+mn-ea"/>
                <a:cs typeface="Arial" charset="0"/>
              </a:rPr>
              <a:t>Countries </a:t>
            </a:r>
            <a:r>
              <a:rPr lang="de-DE" sz="2400" b="1" dirty="0" err="1">
                <a:latin typeface="Arial" panose="020B0604020202020204" pitchFamily="34" charset="0"/>
                <a:ea typeface="+mn-ea"/>
                <a:cs typeface="Arial" charset="0"/>
              </a:rPr>
              <a:t>with</a:t>
            </a:r>
            <a:r>
              <a:rPr lang="de-DE" sz="2400" b="1" dirty="0">
                <a:latin typeface="Arial" panose="020B0604020202020204" pitchFamily="34" charset="0"/>
                <a:ea typeface="+mn-ea"/>
                <a:cs typeface="Arial" charset="0"/>
              </a:rPr>
              <a:t> a 100% RE </a:t>
            </a:r>
            <a:r>
              <a:rPr lang="de-DE" sz="2400" b="1" dirty="0" err="1">
                <a:latin typeface="Arial" panose="020B0604020202020204" pitchFamily="34" charset="0"/>
                <a:ea typeface="+mn-ea"/>
                <a:cs typeface="Arial" charset="0"/>
              </a:rPr>
              <a:t>target</a:t>
            </a:r>
            <a:endParaRPr lang="de-DE" sz="2400" b="1" dirty="0">
              <a:latin typeface="Arial" panose="020B0604020202020204" pitchFamily="34" charset="0"/>
              <a:ea typeface="+mn-ea"/>
              <a:cs typeface="Arial" charset="0"/>
            </a:endParaRPr>
          </a:p>
          <a:p>
            <a:pPr eaLnBrk="1" hangingPunct="1">
              <a:defRPr/>
            </a:pPr>
            <a:r>
              <a:rPr lang="de-DE" sz="2400" i="1" dirty="0" err="1" smtClean="0">
                <a:latin typeface="Arial" panose="020B0604020202020204" pitchFamily="34" charset="0"/>
              </a:rPr>
              <a:t>Denmark</a:t>
            </a:r>
            <a:r>
              <a:rPr lang="de-DE" sz="2400" i="1" dirty="0">
                <a:latin typeface="Arial" panose="020B0604020202020204" pitchFamily="34" charset="0"/>
              </a:rPr>
              <a:t>;</a:t>
            </a:r>
            <a:r>
              <a:rPr lang="de-DE" sz="2400" i="1" dirty="0" smtClean="0">
                <a:latin typeface="Arial" panose="020B0604020202020204" pitchFamily="34" charset="0"/>
              </a:rPr>
              <a:t> Costa Rica; Island; Scotland; </a:t>
            </a:r>
            <a:r>
              <a:rPr lang="de-DE" sz="2400" i="1" dirty="0" err="1">
                <a:latin typeface="Arial" panose="020B0604020202020204" pitchFamily="34" charset="0"/>
              </a:rPr>
              <a:t>Upper</a:t>
            </a:r>
            <a:r>
              <a:rPr lang="de-DE" sz="2400" i="1" dirty="0">
                <a:latin typeface="Arial" panose="020B0604020202020204" pitchFamily="34" charset="0"/>
              </a:rPr>
              <a:t> </a:t>
            </a:r>
            <a:r>
              <a:rPr lang="de-DE" sz="2400" i="1" dirty="0" smtClean="0">
                <a:latin typeface="Arial" panose="020B0604020202020204" pitchFamily="34" charset="0"/>
              </a:rPr>
              <a:t>Austria</a:t>
            </a:r>
            <a:endParaRPr lang="de-DE" sz="24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ea typeface="+mn-ea"/>
              <a:cs typeface="Arial" charset="0"/>
            </a:endParaRPr>
          </a:p>
          <a:p>
            <a:pPr eaLnBrk="1" hangingPunct="1">
              <a:defRPr/>
            </a:pPr>
            <a:r>
              <a:rPr lang="de-DE" sz="2400" b="1" dirty="0">
                <a:latin typeface="Arial" panose="020B0604020202020204" pitchFamily="34" charset="0"/>
                <a:ea typeface="+mn-ea"/>
                <a:cs typeface="Arial" charset="0"/>
              </a:rPr>
              <a:t>Cities </a:t>
            </a:r>
            <a:r>
              <a:rPr lang="de-DE" sz="2400" b="1" dirty="0" err="1">
                <a:latin typeface="Arial" panose="020B0604020202020204" pitchFamily="34" charset="0"/>
                <a:ea typeface="+mn-ea"/>
                <a:cs typeface="Arial" charset="0"/>
              </a:rPr>
              <a:t>with</a:t>
            </a:r>
            <a:r>
              <a:rPr lang="de-DE" sz="2400" b="1" dirty="0">
                <a:latin typeface="Arial" panose="020B0604020202020204" pitchFamily="34" charset="0"/>
                <a:ea typeface="+mn-ea"/>
                <a:cs typeface="Arial" charset="0"/>
              </a:rPr>
              <a:t> 100% RE </a:t>
            </a:r>
            <a:r>
              <a:rPr lang="de-DE" sz="2400" b="1" dirty="0" err="1">
                <a:latin typeface="Arial" panose="020B0604020202020204" pitchFamily="34" charset="0"/>
                <a:ea typeface="+mn-ea"/>
                <a:cs typeface="Arial" charset="0"/>
              </a:rPr>
              <a:t>target</a:t>
            </a:r>
            <a:endParaRPr lang="de-DE" sz="2400" b="1" dirty="0">
              <a:latin typeface="Arial" panose="020B0604020202020204" pitchFamily="34" charset="0"/>
              <a:ea typeface="+mn-ea"/>
              <a:cs typeface="Arial" charset="0"/>
            </a:endParaRPr>
          </a:p>
          <a:p>
            <a:pPr eaLnBrk="1" hangingPunct="1">
              <a:defRPr/>
            </a:pPr>
            <a:r>
              <a:rPr lang="de-DE" sz="2000" i="1" dirty="0" smtClean="0">
                <a:latin typeface="Arial" panose="020B0604020202020204" pitchFamily="34" charset="0"/>
              </a:rPr>
              <a:t>Barcelona</a:t>
            </a:r>
            <a:r>
              <a:rPr lang="de-DE" sz="2000" i="1" dirty="0">
                <a:latin typeface="Arial" panose="020B0604020202020204" pitchFamily="34" charset="0"/>
              </a:rPr>
              <a:t>, </a:t>
            </a:r>
            <a:r>
              <a:rPr lang="de-DE" sz="2000" i="1" dirty="0" smtClean="0">
                <a:latin typeface="Arial" panose="020B0604020202020204" pitchFamily="34" charset="0"/>
              </a:rPr>
              <a:t>Spain; </a:t>
            </a:r>
            <a:r>
              <a:rPr lang="de-DE" sz="2000" i="1" dirty="0" err="1">
                <a:latin typeface="Arial" panose="020B0604020202020204" pitchFamily="34" charset="0"/>
              </a:rPr>
              <a:t>Masdar</a:t>
            </a:r>
            <a:r>
              <a:rPr lang="de-DE" sz="2000" i="1" dirty="0">
                <a:latin typeface="Arial" panose="020B0604020202020204" pitchFamily="34" charset="0"/>
              </a:rPr>
              <a:t> </a:t>
            </a:r>
            <a:r>
              <a:rPr lang="de-DE" sz="2000" i="1" dirty="0" smtClean="0">
                <a:latin typeface="Arial" panose="020B0604020202020204" pitchFamily="34" charset="0"/>
              </a:rPr>
              <a:t>City UAE; </a:t>
            </a:r>
            <a:r>
              <a:rPr lang="de-DE" sz="2000" i="1" dirty="0" err="1" smtClean="0">
                <a:latin typeface="Arial" panose="020B0604020202020204" pitchFamily="34" charset="0"/>
              </a:rPr>
              <a:t>Munich</a:t>
            </a:r>
            <a:r>
              <a:rPr lang="de-DE" sz="2000" i="1" dirty="0">
                <a:latin typeface="Arial" panose="020B0604020202020204" pitchFamily="34" charset="0"/>
              </a:rPr>
              <a:t>, </a:t>
            </a:r>
            <a:r>
              <a:rPr lang="de-DE" sz="2000" i="1" dirty="0" smtClean="0">
                <a:latin typeface="Arial" panose="020B0604020202020204" pitchFamily="34" charset="0"/>
              </a:rPr>
              <a:t>Germany;  </a:t>
            </a:r>
            <a:r>
              <a:rPr lang="de-DE" sz="2000" i="1" dirty="0" err="1">
                <a:latin typeface="Arial" panose="020B0604020202020204" pitchFamily="34" charset="0"/>
              </a:rPr>
              <a:t>Msheireb</a:t>
            </a:r>
            <a:r>
              <a:rPr lang="de-DE" sz="2000" i="1" dirty="0">
                <a:latin typeface="Arial" panose="020B0604020202020204" pitchFamily="34" charset="0"/>
              </a:rPr>
              <a:t> </a:t>
            </a:r>
            <a:r>
              <a:rPr lang="de-DE" sz="2000" i="1" dirty="0" err="1">
                <a:latin typeface="Arial" panose="020B0604020202020204" pitchFamily="34" charset="0"/>
              </a:rPr>
              <a:t>Downtown</a:t>
            </a:r>
            <a:r>
              <a:rPr lang="de-DE" sz="2000" i="1" dirty="0">
                <a:latin typeface="Arial" panose="020B0604020202020204" pitchFamily="34" charset="0"/>
              </a:rPr>
              <a:t> Doha, </a:t>
            </a:r>
            <a:r>
              <a:rPr lang="de-DE" sz="2000" i="1" dirty="0" err="1" smtClean="0">
                <a:latin typeface="Arial" panose="020B0604020202020204" pitchFamily="34" charset="0"/>
              </a:rPr>
              <a:t>Qatar</a:t>
            </a:r>
            <a:r>
              <a:rPr lang="de-DE" sz="2000" i="1" dirty="0" smtClean="0">
                <a:latin typeface="Arial" panose="020B0604020202020204" pitchFamily="34" charset="0"/>
              </a:rPr>
              <a:t>; San </a:t>
            </a:r>
            <a:r>
              <a:rPr lang="de-DE" sz="2000" i="1" dirty="0">
                <a:latin typeface="Arial" panose="020B0604020202020204" pitchFamily="34" charset="0"/>
              </a:rPr>
              <a:t>Francisco, USA	</a:t>
            </a:r>
          </a:p>
          <a:p>
            <a:pPr eaLnBrk="1" hangingPunct="1">
              <a:defRPr/>
            </a:pPr>
            <a:endParaRPr lang="de-DE" sz="2000" dirty="0">
              <a:latin typeface="Arial" panose="020B0604020202020204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de-DE" sz="2400" b="1" dirty="0">
                <a:latin typeface="Arial" panose="020B0604020202020204" pitchFamily="34" charset="0"/>
                <a:ea typeface="+mn-ea"/>
                <a:cs typeface="Arial" charset="0"/>
              </a:rPr>
              <a:t>Small Island States </a:t>
            </a:r>
            <a:r>
              <a:rPr lang="de-DE" sz="2400" b="1" dirty="0" err="1">
                <a:latin typeface="Arial" panose="020B0604020202020204" pitchFamily="34" charset="0"/>
                <a:ea typeface="+mn-ea"/>
                <a:cs typeface="Arial" charset="0"/>
              </a:rPr>
              <a:t>with</a:t>
            </a:r>
            <a:r>
              <a:rPr lang="de-DE" sz="2400" b="1" dirty="0">
                <a:latin typeface="Arial" panose="020B0604020202020204" pitchFamily="34" charset="0"/>
                <a:ea typeface="+mn-ea"/>
                <a:cs typeface="Arial" charset="0"/>
              </a:rPr>
              <a:t> 100% RE </a:t>
            </a:r>
            <a:r>
              <a:rPr lang="de-DE" sz="2400" b="1" dirty="0" err="1">
                <a:latin typeface="Arial" panose="020B0604020202020204" pitchFamily="34" charset="0"/>
                <a:ea typeface="+mn-ea"/>
                <a:cs typeface="Arial" charset="0"/>
              </a:rPr>
              <a:t>target</a:t>
            </a:r>
            <a:endParaRPr lang="de-DE" sz="2400" b="1" dirty="0">
              <a:latin typeface="Arial" panose="020B0604020202020204" pitchFamily="34" charset="0"/>
              <a:ea typeface="+mn-ea"/>
              <a:cs typeface="Arial" charset="0"/>
            </a:endParaRPr>
          </a:p>
          <a:p>
            <a:pPr eaLnBrk="1" hangingPunct="1">
              <a:defRPr/>
            </a:pPr>
            <a:r>
              <a:rPr lang="de-DE" sz="2000" i="1" dirty="0" smtClean="0">
                <a:latin typeface="Arial" panose="020B0604020202020204" pitchFamily="34" charset="0"/>
                <a:ea typeface="+mn-ea"/>
              </a:rPr>
              <a:t>Islands </a:t>
            </a:r>
            <a:r>
              <a:rPr lang="de-DE" sz="2000" i="1" dirty="0" err="1">
                <a:latin typeface="Arial" panose="020B0604020202020204" pitchFamily="34" charset="0"/>
                <a:ea typeface="+mn-ea"/>
              </a:rPr>
              <a:t>of</a:t>
            </a:r>
            <a:r>
              <a:rPr lang="de-DE" sz="2000" i="1" dirty="0">
                <a:latin typeface="Arial" panose="020B0604020202020204" pitchFamily="34" charset="0"/>
                <a:ea typeface="+mn-ea"/>
              </a:rPr>
              <a:t> </a:t>
            </a:r>
            <a:r>
              <a:rPr lang="de-DE" sz="2000" i="1" dirty="0" smtClean="0">
                <a:latin typeface="Arial" panose="020B0604020202020204" pitchFamily="34" charset="0"/>
                <a:ea typeface="+mn-ea"/>
              </a:rPr>
              <a:t>Tuvalu;  </a:t>
            </a:r>
            <a:r>
              <a:rPr lang="de-DE" sz="2000" i="1" dirty="0" err="1" smtClean="0">
                <a:latin typeface="Arial" panose="020B0604020202020204" pitchFamily="34" charset="0"/>
                <a:ea typeface="+mn-ea"/>
              </a:rPr>
              <a:t>Maledives</a:t>
            </a:r>
            <a:r>
              <a:rPr lang="de-DE" sz="2000" i="1" dirty="0" smtClean="0">
                <a:latin typeface="Arial" panose="020B0604020202020204" pitchFamily="34" charset="0"/>
                <a:ea typeface="+mn-ea"/>
              </a:rPr>
              <a:t>; Cook </a:t>
            </a:r>
            <a:r>
              <a:rPr lang="de-DE" sz="2000" i="1" dirty="0">
                <a:latin typeface="Arial" panose="020B0604020202020204" pitchFamily="34" charset="0"/>
                <a:ea typeface="+mn-ea"/>
              </a:rPr>
              <a:t>Islands</a:t>
            </a:r>
          </a:p>
        </p:txBody>
      </p:sp>
    </p:spTree>
    <p:extLst>
      <p:ext uri="{BB962C8B-B14F-4D97-AF65-F5344CB8AC3E}">
        <p14:creationId xmlns:p14="http://schemas.microsoft.com/office/powerpoint/2010/main" val="14339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622300"/>
          </a:xfrm>
        </p:spPr>
        <p:txBody>
          <a:bodyPr/>
          <a:lstStyle/>
          <a:p>
            <a:r>
              <a:rPr lang="en-GB" sz="3200">
                <a:solidFill>
                  <a:srgbClr val="006600"/>
                </a:solidFill>
                <a:latin typeface="Verdana" charset="0"/>
              </a:rPr>
              <a:t>Civic cooperativs increase in Germany</a:t>
            </a:r>
            <a:endParaRPr lang="de-DE" sz="3200">
              <a:solidFill>
                <a:srgbClr val="006600"/>
              </a:solidFill>
              <a:latin typeface="Verdana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79388" y="1052513"/>
            <a:ext cx="8713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en-GB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In the last three years the amount of cooperatives </a:t>
            </a:r>
            <a:r>
              <a:rPr lang="en-GB" sz="2400" kern="0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quadriplucated</a:t>
            </a:r>
            <a:r>
              <a:rPr lang="en-GB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in Germany</a:t>
            </a:r>
            <a:endParaRPr lang="de-DE" sz="2400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165850"/>
            <a:ext cx="223996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  <a:ea typeface="+mn-ea"/>
              </a:rPr>
              <a:t>Source: Klaus Novy Institute, 2012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430670596"/>
              </p:ext>
            </p:extLst>
          </p:nvPr>
        </p:nvGraphicFramePr>
        <p:xfrm>
          <a:off x="179512" y="1916832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2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en-US" sz="3200" ker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Global Warming</a:t>
            </a:r>
          </a:p>
          <a:p>
            <a:pPr eaLnBrk="1" hangingPunct="1">
              <a:defRPr/>
            </a:pPr>
            <a:r>
              <a:rPr lang="en-US" sz="3200" ker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Oftener and more powerfull:</a:t>
            </a:r>
          </a:p>
          <a:p>
            <a:pPr eaLnBrk="1" hangingPunct="1">
              <a:defRPr/>
            </a:pPr>
            <a:r>
              <a:rPr lang="en-US" sz="3200" ker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aridity and forest fires, floods and storms</a:t>
            </a:r>
          </a:p>
        </p:txBody>
      </p:sp>
      <p:pic>
        <p:nvPicPr>
          <p:cNvPr id="71683" name="Picture 3" descr="C:\Dokumente und Einstellungen\fellhama12\Desktop\Flu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4103688" cy="33845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2" descr="C:\Dokumente und Einstellungen\fellhama12\Desktop\Feue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032250" cy="33845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feld 4"/>
          <p:cNvSpPr txBox="1">
            <a:spLocks noChangeArrowheads="1"/>
          </p:cNvSpPr>
          <p:nvPr/>
        </p:nvSpPr>
        <p:spPr bwMode="auto">
          <a:xfrm>
            <a:off x="468313" y="5661025"/>
            <a:ext cx="8675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sz="3200">
                <a:latin typeface="Arial" panose="020B0604020202020204" pitchFamily="34" charset="0"/>
              </a:rPr>
              <a:t>Damage Hurricane Sandy: 100 Billion US $  </a:t>
            </a:r>
          </a:p>
        </p:txBody>
      </p:sp>
    </p:spTree>
    <p:extLst>
      <p:ext uri="{BB962C8B-B14F-4D97-AF65-F5344CB8AC3E}">
        <p14:creationId xmlns:p14="http://schemas.microsoft.com/office/powerpoint/2010/main" val="3434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39825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006600"/>
                </a:solidFill>
              </a:rPr>
              <a:t>Oil, Gas and Coal are the Main Causes of Damage to the Climate</a:t>
            </a:r>
            <a:r>
              <a:rPr lang="de-DE" sz="3200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28775"/>
            <a:ext cx="8229600" cy="4552950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006600"/>
              </a:buClr>
              <a:buSzPct val="50000"/>
            </a:pPr>
            <a:r>
              <a:rPr lang="de-DE" sz="2400" smtClean="0">
                <a:solidFill>
                  <a:srgbClr val="006600"/>
                </a:solidFill>
              </a:rPr>
              <a:t>Burning of oil, gas, coal emits ~ 80% of all greenhouse gases worldwide </a:t>
            </a:r>
          </a:p>
          <a:p>
            <a:pPr eaLnBrk="1" hangingPunct="1">
              <a:spcBef>
                <a:spcPts val="675"/>
              </a:spcBef>
              <a:buClr>
                <a:srgbClr val="006600"/>
              </a:buClr>
              <a:buSzPct val="50000"/>
            </a:pPr>
            <a:endParaRPr lang="de-DE" sz="2400" smtClean="0">
              <a:solidFill>
                <a:srgbClr val="006600"/>
              </a:solidFill>
            </a:endParaRPr>
          </a:p>
          <a:p>
            <a:pPr eaLnBrk="1" hangingPunct="1">
              <a:spcBef>
                <a:spcPts val="675"/>
              </a:spcBef>
              <a:buClr>
                <a:srgbClr val="006600"/>
              </a:buClr>
              <a:buSzPct val="50000"/>
            </a:pPr>
            <a:r>
              <a:rPr lang="de-DE" sz="2400" smtClean="0">
                <a:solidFill>
                  <a:srgbClr val="006600"/>
                </a:solidFill>
              </a:rPr>
              <a:t>Real climate protection is only possible by ending the use of oil, gas, coal; this means using exclusively renewable energy and renewable chemistry</a:t>
            </a:r>
          </a:p>
          <a:p>
            <a:pPr eaLnBrk="1" hangingPunct="1">
              <a:spcBef>
                <a:spcPts val="675"/>
              </a:spcBef>
              <a:buClr>
                <a:srgbClr val="006600"/>
              </a:buClr>
              <a:buSzPct val="50000"/>
            </a:pPr>
            <a:endParaRPr lang="de-DE" sz="2400" smtClean="0">
              <a:solidFill>
                <a:srgbClr val="006600"/>
              </a:solidFill>
            </a:endParaRPr>
          </a:p>
          <a:p>
            <a:pPr eaLnBrk="1" hangingPunct="1">
              <a:spcBef>
                <a:spcPts val="675"/>
              </a:spcBef>
              <a:buClr>
                <a:srgbClr val="006600"/>
              </a:buClr>
              <a:buSzPct val="50000"/>
            </a:pPr>
            <a:r>
              <a:rPr lang="de-DE" sz="2400" smtClean="0">
                <a:solidFill>
                  <a:srgbClr val="006600"/>
                </a:solidFill>
              </a:rPr>
              <a:t>Energy saving is very helpful; but energy saving alone will not solve the climate problems</a:t>
            </a:r>
          </a:p>
        </p:txBody>
      </p:sp>
    </p:spTree>
    <p:extLst>
      <p:ext uri="{BB962C8B-B14F-4D97-AF65-F5344CB8AC3E}">
        <p14:creationId xmlns:p14="http://schemas.microsoft.com/office/powerpoint/2010/main" val="2324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kumente und Einstellungen\fellhama12\Desktop\Bi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664575" cy="4175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79388" y="188913"/>
            <a:ext cx="7696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de-DE" sz="3200" ker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Fukushima March 2011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165850"/>
            <a:ext cx="2484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  <a:ea typeface="+mn-ea"/>
              </a:rPr>
              <a:t>Quelle Bild: BFlickr/Oldmaison</a:t>
            </a:r>
          </a:p>
          <a:p>
            <a:pPr eaLnBrk="1" hangingPunct="1">
              <a:defRPr/>
            </a:pPr>
            <a:r>
              <a:rPr lang="de-DE" sz="900">
                <a:solidFill>
                  <a:schemeClr val="bg1"/>
                </a:solidFill>
                <a:latin typeface="+mn-lt"/>
                <a:ea typeface="+mn-ea"/>
              </a:rPr>
              <a:t>Quelle: Tepco, 7.11.2012</a:t>
            </a:r>
          </a:p>
        </p:txBody>
      </p:sp>
      <p:sp>
        <p:nvSpPr>
          <p:cNvPr id="34821" name="Textfeld 6"/>
          <p:cNvSpPr txBox="1">
            <a:spLocks noChangeArrowheads="1"/>
          </p:cNvSpPr>
          <p:nvPr/>
        </p:nvSpPr>
        <p:spPr bwMode="auto">
          <a:xfrm>
            <a:off x="179388" y="5300663"/>
            <a:ext cx="8713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400">
                <a:solidFill>
                  <a:srgbClr val="006600"/>
                </a:solidFill>
                <a:latin typeface="Verdana" charset="0"/>
              </a:rPr>
              <a:t>Until 2012 the costs of the reactor disaster amount 100 bn. €</a:t>
            </a:r>
          </a:p>
        </p:txBody>
      </p:sp>
    </p:spTree>
    <p:extLst>
      <p:ext uri="{BB962C8B-B14F-4D97-AF65-F5344CB8AC3E}">
        <p14:creationId xmlns:p14="http://schemas.microsoft.com/office/powerpoint/2010/main" val="10688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696200" cy="1570037"/>
          </a:xfrm>
        </p:spPr>
        <p:txBody>
          <a:bodyPr>
            <a:spAutoFit/>
          </a:bodyPr>
          <a:lstStyle/>
          <a:p>
            <a:r>
              <a:rPr lang="de-DE" sz="3200">
                <a:solidFill>
                  <a:srgbClr val="006600"/>
                </a:solidFill>
                <a:latin typeface="Verdana" charset="0"/>
              </a:rPr>
              <a:t>Nuclear Renaissance?</a:t>
            </a:r>
            <a:br>
              <a:rPr lang="de-DE" sz="3200">
                <a:solidFill>
                  <a:srgbClr val="006600"/>
                </a:solidFill>
                <a:latin typeface="Verdana" charset="0"/>
              </a:rPr>
            </a:br>
            <a:r>
              <a:rPr lang="de-DE" sz="3200">
                <a:solidFill>
                  <a:srgbClr val="006600"/>
                </a:solidFill>
                <a:latin typeface="Verdana" charset="0"/>
              </a:rPr>
              <a:t>Only very few new started.</a:t>
            </a:r>
            <a:br>
              <a:rPr lang="de-DE" sz="3200">
                <a:solidFill>
                  <a:srgbClr val="006600"/>
                </a:solidFill>
                <a:latin typeface="Verdana" charset="0"/>
              </a:rPr>
            </a:br>
            <a:r>
              <a:rPr lang="de-DE" sz="3200">
                <a:solidFill>
                  <a:srgbClr val="006600"/>
                </a:solidFill>
                <a:latin typeface="Verdana" charset="0"/>
              </a:rPr>
              <a:t>All are overbudget and late 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69325" cy="3836988"/>
          </a:xfrm>
        </p:spPr>
        <p:txBody>
          <a:bodyPr/>
          <a:lstStyle/>
          <a:p>
            <a:pPr>
              <a:spcBef>
                <a:spcPts val="675"/>
              </a:spcBef>
              <a:buClr>
                <a:srgbClr val="006600"/>
              </a:buClr>
              <a:buSzPct val="50000"/>
            </a:pP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Olkiluoto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(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Finland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):</a:t>
            </a:r>
          </a:p>
          <a:p>
            <a:pPr>
              <a:spcBef>
                <a:spcPts val="675"/>
              </a:spcBef>
              <a:buClr>
                <a:srgbClr val="006600"/>
              </a:buClr>
              <a:buSzPct val="50000"/>
              <a:buFont typeface="Wingdings" charset="0"/>
              <a:buNone/>
            </a:pP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	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build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start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2005;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forecast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cost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3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bn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. €, 4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years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; 2012: &gt;6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years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late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, &gt;100%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overbudget</a:t>
            </a:r>
            <a:endParaRPr lang="de-DE" sz="2400" dirty="0">
              <a:solidFill>
                <a:srgbClr val="006600"/>
              </a:solidFill>
              <a:latin typeface="Verdana" charset="0"/>
            </a:endParaRPr>
          </a:p>
          <a:p>
            <a:pPr>
              <a:spcBef>
                <a:spcPts val="675"/>
              </a:spcBef>
              <a:buClr>
                <a:srgbClr val="006600"/>
              </a:buClr>
              <a:buSzPct val="50000"/>
            </a:pP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Flamanville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(France): </a:t>
            </a:r>
          </a:p>
          <a:p>
            <a:pPr>
              <a:spcBef>
                <a:spcPts val="675"/>
              </a:spcBef>
              <a:buClr>
                <a:srgbClr val="006600"/>
              </a:buClr>
              <a:buSzPct val="50000"/>
              <a:buFont typeface="Wingdings" charset="0"/>
              <a:buNone/>
            </a:pP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	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start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2007;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forecast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cost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3.3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bn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. €, 5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years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;    2012: &gt;2016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ready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(9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years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), &gt;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costs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 8.5 </a:t>
            </a:r>
            <a:r>
              <a:rPr lang="de-DE" sz="2400" dirty="0" err="1">
                <a:solidFill>
                  <a:srgbClr val="006600"/>
                </a:solidFill>
                <a:latin typeface="Verdana" charset="0"/>
              </a:rPr>
              <a:t>bn</a:t>
            </a:r>
            <a:r>
              <a:rPr lang="de-DE" sz="2400" dirty="0">
                <a:solidFill>
                  <a:srgbClr val="006600"/>
                </a:solidFill>
                <a:latin typeface="Verdana" charset="0"/>
              </a:rPr>
              <a:t>. </a:t>
            </a:r>
            <a:r>
              <a:rPr lang="de-DE" sz="2400" dirty="0" smtClean="0">
                <a:solidFill>
                  <a:srgbClr val="006600"/>
                </a:solidFill>
                <a:latin typeface="Verdana" charset="0"/>
              </a:rPr>
              <a:t>€</a:t>
            </a:r>
            <a:endParaRPr lang="de-DE" sz="2400" dirty="0">
              <a:solidFill>
                <a:srgbClr val="0066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">
  <a:themeElements>
    <a:clrScheme name="Studio 15">
      <a:dk1>
        <a:srgbClr val="000000"/>
      </a:dk1>
      <a:lt1>
        <a:srgbClr val="FFFFFF"/>
      </a:lt1>
      <a:dk2>
        <a:srgbClr val="008000"/>
      </a:dk2>
      <a:lt2>
        <a:srgbClr val="FF6600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008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1">
        <a:dk1>
          <a:srgbClr val="000000"/>
        </a:dk1>
        <a:lt1>
          <a:srgbClr val="FFFFFF"/>
        </a:lt1>
        <a:dk2>
          <a:srgbClr val="15851A"/>
        </a:dk2>
        <a:lt2>
          <a:srgbClr val="F1F472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2">
        <a:dk1>
          <a:srgbClr val="000000"/>
        </a:dk1>
        <a:lt1>
          <a:srgbClr val="FFFFFF"/>
        </a:lt1>
        <a:dk2>
          <a:srgbClr val="15851A"/>
        </a:dk2>
        <a:lt2>
          <a:srgbClr val="F1F472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F8B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3">
        <a:dk1>
          <a:srgbClr val="000000"/>
        </a:dk1>
        <a:lt1>
          <a:srgbClr val="FFFFFF"/>
        </a:lt1>
        <a:dk2>
          <a:srgbClr val="009900"/>
        </a:dk2>
        <a:lt2>
          <a:srgbClr val="FFFF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F8B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4">
        <a:dk1>
          <a:srgbClr val="000000"/>
        </a:dk1>
        <a:lt1>
          <a:srgbClr val="FFFFFF"/>
        </a:lt1>
        <a:dk2>
          <a:srgbClr val="008000"/>
        </a:dk2>
        <a:lt2>
          <a:srgbClr val="FF99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15">
        <a:dk1>
          <a:srgbClr val="000000"/>
        </a:dk1>
        <a:lt1>
          <a:srgbClr val="FFFFFF"/>
        </a:lt1>
        <a:dk2>
          <a:srgbClr val="008000"/>
        </a:dk2>
        <a:lt2>
          <a:srgbClr val="FF6600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udio 15">
    <a:dk1>
      <a:srgbClr val="000000"/>
    </a:dk1>
    <a:lt1>
      <a:srgbClr val="FFFFFF"/>
    </a:lt1>
    <a:dk2>
      <a:srgbClr val="008000"/>
    </a:dk2>
    <a:lt2>
      <a:srgbClr val="FF6600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00800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udio 15">
    <a:dk1>
      <a:srgbClr val="000000"/>
    </a:dk1>
    <a:lt1>
      <a:srgbClr val="FFFFFF"/>
    </a:lt1>
    <a:dk2>
      <a:srgbClr val="008000"/>
    </a:dk2>
    <a:lt2>
      <a:srgbClr val="FF6600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00800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udio 15">
    <a:dk1>
      <a:srgbClr val="000000"/>
    </a:dk1>
    <a:lt1>
      <a:srgbClr val="FFFFFF"/>
    </a:lt1>
    <a:dk2>
      <a:srgbClr val="008000"/>
    </a:dk2>
    <a:lt2>
      <a:srgbClr val="FF6600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00800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Bildschirmpräsentation (4:3)</PresentationFormat>
  <Paragraphs>210</Paragraphs>
  <Slides>32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MS PGothic</vt:lpstr>
      <vt:lpstr>Arial</vt:lpstr>
      <vt:lpstr>Arial Black</vt:lpstr>
      <vt:lpstr>Calibri</vt:lpstr>
      <vt:lpstr>Times New Roman</vt:lpstr>
      <vt:lpstr>Verdana</vt:lpstr>
      <vt:lpstr>Wingdings</vt:lpstr>
      <vt:lpstr>Praesentation</vt:lpstr>
      <vt:lpstr>Germany: Achieving 100% Renewables By 2050  ISES   18 th March 2014 Selangor Malaysia </vt:lpstr>
      <vt:lpstr>Political challenges </vt:lpstr>
      <vt:lpstr>100% Electricity from Renewables</vt:lpstr>
      <vt:lpstr>100% RE is already reality today</vt:lpstr>
      <vt:lpstr>Civic cooperativs increase in Germany</vt:lpstr>
      <vt:lpstr>PowerPoint-Präsentation</vt:lpstr>
      <vt:lpstr>Oil, Gas and Coal are the Main Causes of Damage to the Climate </vt:lpstr>
      <vt:lpstr>PowerPoint-Präsentation</vt:lpstr>
      <vt:lpstr>Nuclear Renaissance? Only very few new started. All are overbudget and late </vt:lpstr>
      <vt:lpstr>PowerPoint-Präsentation</vt:lpstr>
      <vt:lpstr>PowerPoint-Präsentation</vt:lpstr>
      <vt:lpstr>Development of Crude Oil Prices  1960-2012</vt:lpstr>
      <vt:lpstr>Price of Natural Gas in Europe</vt:lpstr>
      <vt:lpstr>PowerPoint-Präsentation</vt:lpstr>
      <vt:lpstr>PowerPoint-Präsentation</vt:lpstr>
      <vt:lpstr>Unsubsidised Renewables now cheaper than coal and gas power </vt:lpstr>
      <vt:lpstr>Solar PV: existing global capacity 1995-2013 in GW </vt:lpstr>
      <vt:lpstr>China annual power grid capacity additions (GW)</vt:lpstr>
      <vt:lpstr>The world trend is clear:  Renewable will fast increase;   fossil and nuclear will decrease</vt:lpstr>
      <vt:lpstr>PowerPoint-Präsentation</vt:lpstr>
      <vt:lpstr>PowerPoint-Präsentation</vt:lpstr>
      <vt:lpstr>German electricity export: after phasing out 8 nuclear reactors record export in 2013</vt:lpstr>
      <vt:lpstr>My advice for Malaysia</vt:lpstr>
      <vt:lpstr>Amount of the installed solar home systems by the Grameen Bank in Bangladesh </vt:lpstr>
      <vt:lpstr>Asia-Pacific Supergrid</vt:lpstr>
      <vt:lpstr>3 MW Solar power plant Belectric</vt:lpstr>
      <vt:lpstr>Z20 – Energy-/Electrical Power Storage from BlueSky Energy</vt:lpstr>
      <vt:lpstr>PowerPoint-Präsentation</vt:lpstr>
      <vt:lpstr>PowerPoint-Präsentation</vt:lpstr>
      <vt:lpstr>Ecological Oil Palm Plantage,  Sime Darby, Malaysia </vt:lpstr>
      <vt:lpstr>New Book about Global Cooling</vt:lpstr>
      <vt:lpstr>Thank You Very Much for Your Attention!</vt:lpstr>
    </vt:vector>
  </TitlesOfParts>
  <Company>Deutscher Bundestag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fellhama11</dc:creator>
  <cp:lastModifiedBy>Hans-Josef</cp:lastModifiedBy>
  <cp:revision>43</cp:revision>
  <dcterms:created xsi:type="dcterms:W3CDTF">2013-04-03T08:26:04Z</dcterms:created>
  <dcterms:modified xsi:type="dcterms:W3CDTF">2014-03-17T15:27:54Z</dcterms:modified>
</cp:coreProperties>
</file>